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40" r:id="rId1"/>
  </p:sldMasterIdLst>
  <p:notesMasterIdLst>
    <p:notesMasterId r:id="rId17"/>
  </p:notesMasterIdLst>
  <p:sldIdLst>
    <p:sldId id="256" r:id="rId2"/>
    <p:sldId id="257" r:id="rId3"/>
    <p:sldId id="274" r:id="rId4"/>
    <p:sldId id="258" r:id="rId5"/>
    <p:sldId id="275" r:id="rId6"/>
    <p:sldId id="284" r:id="rId7"/>
    <p:sldId id="280" r:id="rId8"/>
    <p:sldId id="285" r:id="rId9"/>
    <p:sldId id="276" r:id="rId10"/>
    <p:sldId id="277" r:id="rId11"/>
    <p:sldId id="278" r:id="rId12"/>
    <p:sldId id="281" r:id="rId13"/>
    <p:sldId id="279" r:id="rId14"/>
    <p:sldId id="282" r:id="rId15"/>
    <p:sldId id="283"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6B823E2-2968-41C9-B120-8B916020F047}">
          <p14:sldIdLst>
            <p14:sldId id="256"/>
            <p14:sldId id="257"/>
            <p14:sldId id="274"/>
            <p14:sldId id="258"/>
            <p14:sldId id="275"/>
            <p14:sldId id="284"/>
            <p14:sldId id="280"/>
            <p14:sldId id="285"/>
            <p14:sldId id="276"/>
            <p14:sldId id="277"/>
            <p14:sldId id="278"/>
            <p14:sldId id="281"/>
            <p14:sldId id="279"/>
            <p14:sldId id="282"/>
            <p14:sldId id="283"/>
          </p14:sldIdLst>
        </p14:section>
        <p14:section name="Untitled Section" id="{3A6D7907-33E1-46D7-A0EF-898026DF17DA}">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FF15"/>
    <a:srgbClr val="E3A331"/>
    <a:srgbClr val="FFCC00"/>
    <a:srgbClr val="FFFF00"/>
    <a:srgbClr val="00FFFF"/>
    <a:srgbClr val="33CCCC"/>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368" autoAdjust="0"/>
    <p:restoredTop sz="94633" autoAdjust="0"/>
  </p:normalViewPr>
  <p:slideViewPr>
    <p:cSldViewPr>
      <p:cViewPr>
        <p:scale>
          <a:sx n="75" d="100"/>
          <a:sy n="75" d="100"/>
        </p:scale>
        <p:origin x="-1656" y="162"/>
      </p:cViewPr>
      <p:guideLst>
        <p:guide orient="horz" pos="2160"/>
        <p:guide pos="2880"/>
      </p:guideLst>
    </p:cSldViewPr>
  </p:slideViewPr>
  <p:notesTextViewPr>
    <p:cViewPr>
      <p:scale>
        <a:sx n="1" d="1"/>
        <a:sy n="1" d="1"/>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170562-3CC8-45AA-B5B2-D1447D478BD6}" type="datetimeFigureOut">
              <a:rPr lang="en-US" smtClean="0"/>
              <a:t>09-Oct-21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CC53B4-D8C3-47B4-8258-34D006878CC4}" type="slidenum">
              <a:rPr lang="en-US" smtClean="0"/>
              <a:t>‹#›</a:t>
            </a:fld>
            <a:endParaRPr lang="en-US"/>
          </a:p>
        </p:txBody>
      </p:sp>
    </p:spTree>
    <p:extLst>
      <p:ext uri="{BB962C8B-B14F-4D97-AF65-F5344CB8AC3E}">
        <p14:creationId xmlns:p14="http://schemas.microsoft.com/office/powerpoint/2010/main" val="3995713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D1E380AF-220E-4C4D-8143-AFFDEBCE4E28}" type="datetimeFigureOut">
              <a:rPr lang="en-US" smtClean="0"/>
              <a:t>09-Oct-21</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C7BC9D3E-3A9F-4748-97E0-258ADF3B585E}"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1E380AF-220E-4C4D-8143-AFFDEBCE4E28}" type="datetimeFigureOut">
              <a:rPr lang="en-US" smtClean="0"/>
              <a:t>09-Oct-21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BC9D3E-3A9F-4748-97E0-258ADF3B585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1E380AF-220E-4C4D-8143-AFFDEBCE4E28}" type="datetimeFigureOut">
              <a:rPr lang="en-US" smtClean="0"/>
              <a:t>09-Oct-21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BC9D3E-3A9F-4748-97E0-258ADF3B585E}"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1E380AF-220E-4C4D-8143-AFFDEBCE4E28}" type="datetimeFigureOut">
              <a:rPr lang="en-US" smtClean="0"/>
              <a:t>09-Oct-21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BC9D3E-3A9F-4748-97E0-258ADF3B585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1E380AF-220E-4C4D-8143-AFFDEBCE4E28}" type="datetimeFigureOut">
              <a:rPr lang="en-US" smtClean="0"/>
              <a:t>09-Oct-21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BC9D3E-3A9F-4748-97E0-258ADF3B585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D1E380AF-220E-4C4D-8143-AFFDEBCE4E28}" type="datetimeFigureOut">
              <a:rPr lang="en-US" smtClean="0"/>
              <a:t>09-Oct-21</a:t>
            </a:fld>
            <a:endParaRPr lang="en-US"/>
          </a:p>
        </p:txBody>
      </p:sp>
      <p:sp>
        <p:nvSpPr>
          <p:cNvPr id="8" name="Slide Number Placeholder 7"/>
          <p:cNvSpPr>
            <a:spLocks noGrp="1"/>
          </p:cNvSpPr>
          <p:nvPr>
            <p:ph type="sldNum" sz="quarter" idx="11"/>
          </p:nvPr>
        </p:nvSpPr>
        <p:spPr/>
        <p:txBody>
          <a:bodyPr/>
          <a:lstStyle/>
          <a:p>
            <a:fld id="{C7BC9D3E-3A9F-4748-97E0-258ADF3B585E}"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E380AF-220E-4C4D-8143-AFFDEBCE4E28}" type="datetimeFigureOut">
              <a:rPr lang="en-US" smtClean="0"/>
              <a:t>09-Oct-21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BC9D3E-3A9F-4748-97E0-258ADF3B585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1E380AF-220E-4C4D-8143-AFFDEBCE4E28}" type="datetimeFigureOut">
              <a:rPr lang="en-US" smtClean="0"/>
              <a:t>09-Oct-21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C7BC9D3E-3A9F-4748-97E0-258ADF3B585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D1E380AF-220E-4C4D-8143-AFFDEBCE4E28}" type="datetimeFigureOut">
              <a:rPr lang="en-US" smtClean="0"/>
              <a:t>09-Oct-21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BC9D3E-3A9F-4748-97E0-258ADF3B585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1E380AF-220E-4C4D-8143-AFFDEBCE4E28}" type="datetimeFigureOut">
              <a:rPr lang="en-US" smtClean="0"/>
              <a:t>09-Oct-21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BC9D3E-3A9F-4748-97E0-258ADF3B585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1E380AF-220E-4C4D-8143-AFFDEBCE4E28}" type="datetimeFigureOut">
              <a:rPr lang="en-US" smtClean="0"/>
              <a:t>09-Oct-21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BC9D3E-3A9F-4748-97E0-258ADF3B585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D1E380AF-220E-4C4D-8143-AFFDEBCE4E28}" type="datetimeFigureOut">
              <a:rPr lang="en-US" smtClean="0"/>
              <a:t>09-Oct-21</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C7BC9D3E-3A9F-4748-97E0-258ADF3B585E}"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4141" r:id="rId1"/>
    <p:sldLayoutId id="2147484142" r:id="rId2"/>
    <p:sldLayoutId id="2147484143" r:id="rId3"/>
    <p:sldLayoutId id="2147484144" r:id="rId4"/>
    <p:sldLayoutId id="2147484145" r:id="rId5"/>
    <p:sldLayoutId id="2147484146" r:id="rId6"/>
    <p:sldLayoutId id="2147484147" r:id="rId7"/>
    <p:sldLayoutId id="2147484148" r:id="rId8"/>
    <p:sldLayoutId id="2147484149" r:id="rId9"/>
    <p:sldLayoutId id="2147484150" r:id="rId10"/>
    <p:sldLayoutId id="2147484151"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b="1" dirty="0" smtClean="0">
                <a:solidFill>
                  <a:schemeClr val="tx2"/>
                </a:solidFill>
              </a:rPr>
              <a:t>Summons in Civil Cases</a:t>
            </a:r>
            <a:endParaRPr lang="en-US" sz="4800" b="1" dirty="0">
              <a:solidFill>
                <a:schemeClr val="tx2"/>
              </a:solidFill>
            </a:endParaRPr>
          </a:p>
        </p:txBody>
      </p:sp>
      <p:sp>
        <p:nvSpPr>
          <p:cNvPr id="3" name="Subtitle 2"/>
          <p:cNvSpPr>
            <a:spLocks noGrp="1"/>
          </p:cNvSpPr>
          <p:nvPr>
            <p:ph type="subTitle" idx="1"/>
          </p:nvPr>
        </p:nvSpPr>
        <p:spPr>
          <a:xfrm>
            <a:off x="4470400" y="4838700"/>
            <a:ext cx="4419600" cy="1295400"/>
          </a:xfrm>
        </p:spPr>
        <p:txBody>
          <a:bodyPr>
            <a:normAutofit fontScale="70000" lnSpcReduction="20000"/>
          </a:bodyPr>
          <a:lstStyle/>
          <a:p>
            <a:endParaRPr lang="en-US" dirty="0" smtClean="0">
              <a:solidFill>
                <a:schemeClr val="tx2">
                  <a:lumMod val="50000"/>
                </a:schemeClr>
              </a:solidFill>
            </a:endParaRPr>
          </a:p>
          <a:p>
            <a:pPr>
              <a:lnSpc>
                <a:spcPct val="120000"/>
              </a:lnSpc>
            </a:pPr>
            <a:r>
              <a:rPr lang="en-US" dirty="0" smtClean="0">
                <a:solidFill>
                  <a:srgbClr val="E3A331"/>
                </a:solidFill>
              </a:rPr>
              <a:t>Prepared by:</a:t>
            </a:r>
            <a:endParaRPr lang="en-US" dirty="0">
              <a:solidFill>
                <a:srgbClr val="E3A331"/>
              </a:solidFill>
            </a:endParaRPr>
          </a:p>
          <a:p>
            <a:pPr>
              <a:lnSpc>
                <a:spcPct val="120000"/>
              </a:lnSpc>
            </a:pPr>
            <a:r>
              <a:rPr lang="en-US" dirty="0" err="1" smtClean="0">
                <a:solidFill>
                  <a:srgbClr val="E3A331"/>
                </a:solidFill>
              </a:rPr>
              <a:t>Imtiaz</a:t>
            </a:r>
            <a:r>
              <a:rPr lang="en-US" dirty="0" smtClean="0">
                <a:solidFill>
                  <a:srgbClr val="E3A331"/>
                </a:solidFill>
              </a:rPr>
              <a:t> </a:t>
            </a:r>
            <a:r>
              <a:rPr lang="en-US" dirty="0" err="1" smtClean="0">
                <a:solidFill>
                  <a:srgbClr val="E3A331"/>
                </a:solidFill>
              </a:rPr>
              <a:t>Ullah</a:t>
            </a:r>
            <a:r>
              <a:rPr lang="en-US" dirty="0" smtClean="0">
                <a:solidFill>
                  <a:srgbClr val="E3A331"/>
                </a:solidFill>
              </a:rPr>
              <a:t> Khan</a:t>
            </a:r>
          </a:p>
          <a:p>
            <a:pPr>
              <a:lnSpc>
                <a:spcPct val="120000"/>
              </a:lnSpc>
            </a:pPr>
            <a:r>
              <a:rPr lang="en-US" dirty="0" smtClean="0">
                <a:solidFill>
                  <a:srgbClr val="E3A331"/>
                </a:solidFill>
              </a:rPr>
              <a:t>Civil Judge XIII/JMIC</a:t>
            </a:r>
          </a:p>
          <a:p>
            <a:pPr>
              <a:lnSpc>
                <a:spcPct val="120000"/>
              </a:lnSpc>
            </a:pPr>
            <a:r>
              <a:rPr lang="en-US" dirty="0" smtClean="0">
                <a:solidFill>
                  <a:srgbClr val="E3A331"/>
                </a:solidFill>
              </a:rPr>
              <a:t>Mansehra</a:t>
            </a:r>
            <a:endParaRPr lang="en-US" dirty="0">
              <a:solidFill>
                <a:srgbClr val="E3A331"/>
              </a:solidFill>
            </a:endParaRPr>
          </a:p>
        </p:txBody>
      </p:sp>
    </p:spTree>
    <p:extLst>
      <p:ext uri="{BB962C8B-B14F-4D97-AF65-F5344CB8AC3E}">
        <p14:creationId xmlns:p14="http://schemas.microsoft.com/office/powerpoint/2010/main" val="278726923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FF00"/>
                </a:solidFill>
                <a:latin typeface="Aharoni" panose="02010803020104030203" pitchFamily="2" charset="-79"/>
                <a:cs typeface="Aharoni" panose="02010803020104030203" pitchFamily="2" charset="-79"/>
              </a:rPr>
              <a:t>INTRODUCTION</a:t>
            </a:r>
            <a:endParaRPr lang="en-US" dirty="0">
              <a:solidFill>
                <a:srgbClr val="FFFF00"/>
              </a:solidFill>
              <a:latin typeface="Aharoni" panose="02010803020104030203" pitchFamily="2" charset="-79"/>
              <a:cs typeface="Aharoni" panose="02010803020104030203" pitchFamily="2" charset="-79"/>
            </a:endParaRPr>
          </a:p>
        </p:txBody>
      </p:sp>
      <p:sp>
        <p:nvSpPr>
          <p:cNvPr id="3" name="Content Placeholder 2"/>
          <p:cNvSpPr>
            <a:spLocks noGrp="1"/>
          </p:cNvSpPr>
          <p:nvPr>
            <p:ph idx="1"/>
          </p:nvPr>
        </p:nvSpPr>
        <p:spPr>
          <a:xfrm>
            <a:off x="228600" y="1676400"/>
            <a:ext cx="8610600" cy="5029200"/>
          </a:xfrm>
          <a:noFill/>
        </p:spPr>
        <p:txBody>
          <a:bodyPr>
            <a:noAutofit/>
          </a:bodyPr>
          <a:lstStyle/>
          <a:p>
            <a:pPr>
              <a:buFont typeface="Wingdings" panose="05000000000000000000" pitchFamily="2" charset="2"/>
              <a:buChar char="Ø"/>
            </a:pPr>
            <a:r>
              <a:rPr lang="en-US" sz="3600" b="1" dirty="0" smtClean="0">
                <a:solidFill>
                  <a:srgbClr val="26FF15"/>
                </a:solidFill>
                <a:latin typeface="Bradley Hand ITC" panose="03070402050302030203" pitchFamily="66" charset="0"/>
              </a:rPr>
              <a:t>It is a well known principle of natural justice </a:t>
            </a:r>
          </a:p>
          <a:p>
            <a:pPr>
              <a:buFont typeface="Wingdings" panose="05000000000000000000" pitchFamily="2" charset="2"/>
              <a:buChar char="Ø"/>
            </a:pPr>
            <a:r>
              <a:rPr lang="en-US" sz="3600" b="1" dirty="0" smtClean="0">
                <a:solidFill>
                  <a:srgbClr val="26FF15"/>
                </a:solidFill>
                <a:latin typeface="Bradley Hand ITC" panose="03070402050302030203" pitchFamily="66" charset="0"/>
              </a:rPr>
              <a:t>AUDI ALTERAM-PARTEM that no one should be condemned un-heard.</a:t>
            </a:r>
          </a:p>
          <a:p>
            <a:pPr>
              <a:buFont typeface="Wingdings" panose="05000000000000000000" pitchFamily="2" charset="2"/>
              <a:buChar char="Ø"/>
            </a:pPr>
            <a:r>
              <a:rPr lang="en-US" sz="3600" b="1" dirty="0">
                <a:solidFill>
                  <a:srgbClr val="26FF15"/>
                </a:solidFill>
                <a:latin typeface="Bradley Hand ITC" panose="03070402050302030203" pitchFamily="66" charset="0"/>
              </a:rPr>
              <a:t>The main theme behind issuance of summon is that the other party must know the proceedings initiated against him/them by the court.</a:t>
            </a:r>
          </a:p>
        </p:txBody>
      </p:sp>
    </p:spTree>
    <p:extLst>
      <p:ext uri="{BB962C8B-B14F-4D97-AF65-F5344CB8AC3E}">
        <p14:creationId xmlns:p14="http://schemas.microsoft.com/office/powerpoint/2010/main" val="3593598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solidFill>
                  <a:srgbClr val="FFFF00"/>
                </a:solidFill>
              </a:rPr>
              <a:t>DEFINITION OF SUMMON</a:t>
            </a:r>
            <a:endParaRPr lang="en-US" b="1" dirty="0">
              <a:solidFill>
                <a:srgbClr val="FFFF00"/>
              </a:solidFill>
            </a:endParaRPr>
          </a:p>
        </p:txBody>
      </p:sp>
      <p:sp>
        <p:nvSpPr>
          <p:cNvPr id="3" name="Content Placeholder 2"/>
          <p:cNvSpPr>
            <a:spLocks noGrp="1"/>
          </p:cNvSpPr>
          <p:nvPr>
            <p:ph idx="1"/>
          </p:nvPr>
        </p:nvSpPr>
        <p:spPr/>
        <p:txBody>
          <a:bodyPr>
            <a:normAutofit/>
          </a:bodyPr>
          <a:lstStyle/>
          <a:p>
            <a:pPr marL="457200" indent="-457200">
              <a:buFont typeface="Wingdings" panose="05000000000000000000" pitchFamily="2" charset="2"/>
              <a:buChar char="Ø"/>
            </a:pPr>
            <a:r>
              <a:rPr lang="en-US" sz="3600" b="1" dirty="0" smtClean="0">
                <a:solidFill>
                  <a:srgbClr val="26FF15"/>
                </a:solidFill>
                <a:latin typeface="Bradley Hand ITC" panose="03070402050302030203" pitchFamily="66" charset="0"/>
              </a:rPr>
              <a:t>A </a:t>
            </a:r>
            <a:r>
              <a:rPr lang="en-US" sz="3600" b="1" dirty="0">
                <a:solidFill>
                  <a:srgbClr val="26FF15"/>
                </a:solidFill>
                <a:latin typeface="Bradley Hand ITC" panose="03070402050302030203" pitchFamily="66" charset="0"/>
              </a:rPr>
              <a:t>summon is written, signed and sealed order of the court by which the court requires presence of a person before court, either in-person or through agent or pleader on a specific day. </a:t>
            </a:r>
          </a:p>
          <a:p>
            <a:pPr marL="0" indent="0">
              <a:buNone/>
            </a:pPr>
            <a:r>
              <a:rPr lang="en-US" sz="3200" b="1" dirty="0">
                <a:solidFill>
                  <a:srgbClr val="26FF15"/>
                </a:solidFill>
              </a:rPr>
              <a:t> </a:t>
            </a:r>
          </a:p>
        </p:txBody>
      </p:sp>
    </p:spTree>
    <p:extLst>
      <p:ext uri="{BB962C8B-B14F-4D97-AF65-F5344CB8AC3E}">
        <p14:creationId xmlns:p14="http://schemas.microsoft.com/office/powerpoint/2010/main" val="317457029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7467600" cy="1295400"/>
          </a:xfrm>
        </p:spPr>
        <p:txBody>
          <a:bodyPr>
            <a:noAutofit/>
          </a:bodyPr>
          <a:lstStyle/>
          <a:p>
            <a:pPr algn="ctr"/>
            <a:r>
              <a:rPr lang="en-US" sz="4400" b="1" dirty="0" smtClean="0">
                <a:solidFill>
                  <a:srgbClr val="FFFF00"/>
                </a:solidFill>
              </a:rPr>
              <a:t>PURPOSE &amp; OBJECTIVE OF SUMMONS</a:t>
            </a:r>
            <a:endParaRPr lang="en-US" sz="4400" b="1" dirty="0">
              <a:solidFill>
                <a:srgbClr val="FFFF00"/>
              </a:solidFill>
            </a:endParaRPr>
          </a:p>
        </p:txBody>
      </p:sp>
      <p:sp>
        <p:nvSpPr>
          <p:cNvPr id="3" name="Content Placeholder 2"/>
          <p:cNvSpPr>
            <a:spLocks noGrp="1"/>
          </p:cNvSpPr>
          <p:nvPr>
            <p:ph idx="1"/>
          </p:nvPr>
        </p:nvSpPr>
        <p:spPr>
          <a:xfrm>
            <a:off x="457200" y="2057400"/>
            <a:ext cx="7467600" cy="4068763"/>
          </a:xfrm>
        </p:spPr>
        <p:txBody>
          <a:bodyPr>
            <a:normAutofit/>
          </a:bodyPr>
          <a:lstStyle/>
          <a:p>
            <a:pPr algn="just">
              <a:buFont typeface="Wingdings" panose="05000000000000000000" pitchFamily="2" charset="2"/>
              <a:buChar char="Ø"/>
            </a:pPr>
            <a:r>
              <a:rPr lang="en-US" sz="3600" b="1" dirty="0">
                <a:solidFill>
                  <a:srgbClr val="26FF15"/>
                </a:solidFill>
                <a:latin typeface="Bradley Hand ITC" panose="03070402050302030203" pitchFamily="66" charset="0"/>
              </a:rPr>
              <a:t>Purpose and objective of summons is to inform the defendant of proceedings so that he can appear before the court and be heard or any </a:t>
            </a:r>
            <a:r>
              <a:rPr lang="en-US" sz="3600" b="1" dirty="0" smtClean="0">
                <a:solidFill>
                  <a:srgbClr val="26FF15"/>
                </a:solidFill>
                <a:latin typeface="Bradley Hand ITC" panose="03070402050302030203" pitchFamily="66" charset="0"/>
              </a:rPr>
              <a:t>defense </a:t>
            </a:r>
            <a:r>
              <a:rPr lang="en-US" sz="3600" b="1" dirty="0">
                <a:solidFill>
                  <a:srgbClr val="26FF15"/>
                </a:solidFill>
                <a:latin typeface="Bradley Hand ITC" panose="03070402050302030203" pitchFamily="66" charset="0"/>
              </a:rPr>
              <a:t>he may wish to put at the same time. </a:t>
            </a:r>
            <a:endParaRPr lang="en-US" sz="3600" b="1" dirty="0" smtClean="0">
              <a:solidFill>
                <a:srgbClr val="26FF15"/>
              </a:solidFill>
              <a:latin typeface="Bradley Hand ITC" panose="03070402050302030203" pitchFamily="66" charset="0"/>
            </a:endParaRPr>
          </a:p>
          <a:p>
            <a:pPr algn="just">
              <a:buFont typeface="Wingdings" panose="05000000000000000000" pitchFamily="2" charset="2"/>
              <a:buChar char="Ø"/>
            </a:pPr>
            <a:r>
              <a:rPr lang="en-US" sz="3200" b="1" dirty="0" smtClean="0">
                <a:solidFill>
                  <a:srgbClr val="E3A331"/>
                </a:solidFill>
              </a:rPr>
              <a:t>PLD 2012 </a:t>
            </a:r>
            <a:r>
              <a:rPr lang="en-US" sz="3200" b="1" dirty="0">
                <a:solidFill>
                  <a:srgbClr val="E3A331"/>
                </a:solidFill>
              </a:rPr>
              <a:t>Sindh-78 </a:t>
            </a:r>
          </a:p>
        </p:txBody>
      </p:sp>
    </p:spTree>
    <p:extLst>
      <p:ext uri="{BB962C8B-B14F-4D97-AF65-F5344CB8AC3E}">
        <p14:creationId xmlns:p14="http://schemas.microsoft.com/office/powerpoint/2010/main" val="145581570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solidFill>
                  <a:srgbClr val="FFFF00"/>
                </a:solidFill>
              </a:rPr>
              <a:t>ESSENTIALS OF SUMMONS </a:t>
            </a:r>
            <a:endParaRPr lang="en-US" dirty="0"/>
          </a:p>
        </p:txBody>
      </p:sp>
      <p:sp>
        <p:nvSpPr>
          <p:cNvPr id="3" name="Content Placeholder 2"/>
          <p:cNvSpPr>
            <a:spLocks noGrp="1"/>
          </p:cNvSpPr>
          <p:nvPr>
            <p:ph idx="1"/>
          </p:nvPr>
        </p:nvSpPr>
        <p:spPr>
          <a:xfrm>
            <a:off x="457200" y="1905000"/>
            <a:ext cx="7467600" cy="4221163"/>
          </a:xfrm>
        </p:spPr>
        <p:txBody>
          <a:bodyPr>
            <a:normAutofit/>
          </a:bodyPr>
          <a:lstStyle/>
          <a:p>
            <a:pPr marL="514350" indent="-514350" algn="just">
              <a:buFont typeface="Wingdings" panose="05000000000000000000" pitchFamily="2" charset="2"/>
              <a:buChar char="Ø"/>
            </a:pPr>
            <a:r>
              <a:rPr lang="en-US" sz="3600" b="1" dirty="0" smtClean="0">
                <a:solidFill>
                  <a:srgbClr val="26FF15"/>
                </a:solidFill>
                <a:latin typeface="Bradley Hand ITC" panose="03070402050302030203" pitchFamily="66" charset="0"/>
              </a:rPr>
              <a:t>It must be </a:t>
            </a:r>
            <a:r>
              <a:rPr lang="en-US" sz="3200" dirty="0" smtClean="0">
                <a:solidFill>
                  <a:srgbClr val="E3A331"/>
                </a:solidFill>
                <a:latin typeface="Arial Black" panose="020B0A04020102020204" pitchFamily="34" charset="0"/>
              </a:rPr>
              <a:t>written</a:t>
            </a:r>
            <a:r>
              <a:rPr lang="en-US" sz="3200" dirty="0" smtClean="0">
                <a:solidFill>
                  <a:srgbClr val="E3A331"/>
                </a:solidFill>
              </a:rPr>
              <a:t>.</a:t>
            </a:r>
          </a:p>
          <a:p>
            <a:pPr marL="514350" indent="-514350" algn="just">
              <a:buFont typeface="Wingdings" panose="05000000000000000000" pitchFamily="2" charset="2"/>
              <a:buChar char="Ø"/>
            </a:pPr>
            <a:r>
              <a:rPr lang="en-US" sz="3600" b="1" dirty="0">
                <a:solidFill>
                  <a:srgbClr val="26FF15"/>
                </a:solidFill>
                <a:latin typeface="Bradley Hand ITC" panose="03070402050302030203" pitchFamily="66" charset="0"/>
              </a:rPr>
              <a:t>It must be </a:t>
            </a:r>
            <a:r>
              <a:rPr lang="en-US" sz="3200" dirty="0">
                <a:solidFill>
                  <a:srgbClr val="E3A331"/>
                </a:solidFill>
                <a:latin typeface="Arial Black" panose="020B0A04020102020204" pitchFamily="34" charset="0"/>
              </a:rPr>
              <a:t>signed</a:t>
            </a:r>
            <a:r>
              <a:rPr lang="en-US" sz="3200" dirty="0" smtClean="0"/>
              <a:t> </a:t>
            </a:r>
            <a:r>
              <a:rPr lang="en-US" sz="3600" b="1" dirty="0">
                <a:solidFill>
                  <a:srgbClr val="26FF15"/>
                </a:solidFill>
                <a:latin typeface="Bradley Hand ITC" panose="03070402050302030203" pitchFamily="66" charset="0"/>
              </a:rPr>
              <a:t>by the judge or officer empowered by the judge in this behalf.</a:t>
            </a:r>
          </a:p>
          <a:p>
            <a:pPr marL="514350" indent="-514350" algn="just">
              <a:buFont typeface="Wingdings" panose="05000000000000000000" pitchFamily="2" charset="2"/>
              <a:buChar char="Ø"/>
            </a:pPr>
            <a:r>
              <a:rPr lang="en-US" sz="3600" b="1" dirty="0">
                <a:solidFill>
                  <a:srgbClr val="26FF15"/>
                </a:solidFill>
                <a:latin typeface="Bradley Hand ITC" panose="03070402050302030203" pitchFamily="66" charset="0"/>
              </a:rPr>
              <a:t>It must be </a:t>
            </a:r>
            <a:r>
              <a:rPr lang="en-US" sz="3200" dirty="0">
                <a:solidFill>
                  <a:srgbClr val="E3A331"/>
                </a:solidFill>
                <a:latin typeface="Arial Black" panose="020B0A04020102020204" pitchFamily="34" charset="0"/>
              </a:rPr>
              <a:t>sealed</a:t>
            </a:r>
            <a:r>
              <a:rPr lang="en-US" sz="3200" dirty="0" smtClean="0">
                <a:solidFill>
                  <a:srgbClr val="E3A331"/>
                </a:solidFill>
                <a:latin typeface="Arial Black" panose="020B0A04020102020204" pitchFamily="34" charset="0"/>
              </a:rPr>
              <a:t>.</a:t>
            </a:r>
          </a:p>
          <a:p>
            <a:pPr marL="0" indent="0" algn="just">
              <a:buNone/>
            </a:pPr>
            <a:endParaRPr lang="en-US" sz="3200" b="1" dirty="0">
              <a:solidFill>
                <a:srgbClr val="E3A331"/>
              </a:solidFill>
              <a:latin typeface="Arial Black" panose="020B0A04020102020204" pitchFamily="34" charset="0"/>
            </a:endParaRPr>
          </a:p>
        </p:txBody>
      </p:sp>
    </p:spTree>
    <p:extLst>
      <p:ext uri="{BB962C8B-B14F-4D97-AF65-F5344CB8AC3E}">
        <p14:creationId xmlns:p14="http://schemas.microsoft.com/office/powerpoint/2010/main" val="235609561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2)">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9064" y="457200"/>
            <a:ext cx="8410136" cy="1447800"/>
          </a:xfrm>
        </p:spPr>
        <p:txBody>
          <a:bodyPr/>
          <a:lstStyle/>
          <a:p>
            <a:pPr algn="l"/>
            <a:r>
              <a:rPr lang="en-US" sz="4800" dirty="0">
                <a:solidFill>
                  <a:srgbClr val="FFFF00"/>
                </a:solidFill>
              </a:rPr>
              <a:t>WHY SUMMONS ARE ISSUED?</a:t>
            </a:r>
            <a:endParaRPr lang="en-US" sz="4800" b="1" dirty="0">
              <a:solidFill>
                <a:schemeClr val="tx2"/>
              </a:solidFill>
            </a:endParaRPr>
          </a:p>
        </p:txBody>
      </p:sp>
      <p:sp>
        <p:nvSpPr>
          <p:cNvPr id="3" name="Subtitle 2"/>
          <p:cNvSpPr>
            <a:spLocks noGrp="1"/>
          </p:cNvSpPr>
          <p:nvPr>
            <p:ph type="subTitle" idx="1"/>
          </p:nvPr>
        </p:nvSpPr>
        <p:spPr>
          <a:xfrm>
            <a:off x="228600" y="1752600"/>
            <a:ext cx="8585200" cy="4572000"/>
          </a:xfrm>
        </p:spPr>
        <p:txBody>
          <a:bodyPr>
            <a:noAutofit/>
          </a:bodyPr>
          <a:lstStyle/>
          <a:p>
            <a:pPr marL="571500" indent="-571500" algn="l">
              <a:buFont typeface="Wingdings" panose="05000000000000000000" pitchFamily="2" charset="2"/>
              <a:buChar char="Ø"/>
            </a:pPr>
            <a:r>
              <a:rPr lang="en-US" sz="3600" b="1" dirty="0" smtClean="0">
                <a:solidFill>
                  <a:srgbClr val="26FF15"/>
                </a:solidFill>
                <a:latin typeface="Bradley Hand ITC" panose="03070402050302030203" pitchFamily="66" charset="0"/>
              </a:rPr>
              <a:t>A </a:t>
            </a:r>
            <a:r>
              <a:rPr lang="en-US" sz="3600" b="1" dirty="0">
                <a:solidFill>
                  <a:srgbClr val="26FF15"/>
                </a:solidFill>
                <a:latin typeface="Bradley Hand ITC" panose="03070402050302030203" pitchFamily="66" charset="0"/>
              </a:rPr>
              <a:t>summon  is issued because it is a principle of natural justice that no one should be condemned unheard and so that the defendant could have information of the proceedings against him and a right to defend himself by filing written statement so that he could prepare himself</a:t>
            </a:r>
            <a:r>
              <a:rPr lang="en-US" sz="3600" b="1" dirty="0" smtClean="0">
                <a:solidFill>
                  <a:srgbClr val="26FF15"/>
                </a:solidFill>
                <a:latin typeface="Bradley Hand ITC" panose="03070402050302030203" pitchFamily="66" charset="0"/>
              </a:rPr>
              <a:t>.</a:t>
            </a:r>
            <a:endParaRPr lang="en-US" sz="3600" b="1" dirty="0">
              <a:solidFill>
                <a:srgbClr val="26FF15"/>
              </a:solidFill>
              <a:latin typeface="Bradley Hand ITC" panose="03070402050302030203" pitchFamily="66" charset="0"/>
            </a:endParaRPr>
          </a:p>
        </p:txBody>
      </p:sp>
    </p:spTree>
    <p:extLst>
      <p:ext uri="{BB962C8B-B14F-4D97-AF65-F5344CB8AC3E}">
        <p14:creationId xmlns:p14="http://schemas.microsoft.com/office/powerpoint/2010/main" val="207536223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800" b="1" dirty="0">
                <a:solidFill>
                  <a:srgbClr val="FFFF00"/>
                </a:solidFill>
              </a:rPr>
              <a:t>WHEN SUMMONS MAY NOT ISSUED? </a:t>
            </a:r>
            <a:endParaRPr lang="en-US" dirty="0"/>
          </a:p>
        </p:txBody>
      </p:sp>
      <p:sp>
        <p:nvSpPr>
          <p:cNvPr id="5" name="Rectangle 4"/>
          <p:cNvSpPr/>
          <p:nvPr/>
        </p:nvSpPr>
        <p:spPr>
          <a:xfrm>
            <a:off x="228600" y="2209800"/>
            <a:ext cx="8305800" cy="1938992"/>
          </a:xfrm>
          <a:prstGeom prst="rect">
            <a:avLst/>
          </a:prstGeom>
        </p:spPr>
        <p:txBody>
          <a:bodyPr wrap="square">
            <a:spAutoFit/>
          </a:bodyPr>
          <a:lstStyle/>
          <a:p>
            <a:pPr algn="just">
              <a:buFont typeface="Wingdings" panose="05000000000000000000" pitchFamily="2" charset="2"/>
              <a:buChar char="Ø"/>
            </a:pPr>
            <a:r>
              <a:rPr lang="en-US" sz="4000" b="1" dirty="0">
                <a:solidFill>
                  <a:srgbClr val="26FF15"/>
                </a:solidFill>
                <a:latin typeface="Bradley Hand ITC" panose="03070402050302030203" pitchFamily="66" charset="0"/>
              </a:rPr>
              <a:t>When a </a:t>
            </a:r>
            <a:r>
              <a:rPr lang="en-US" sz="4000" b="1" dirty="0" smtClean="0">
                <a:solidFill>
                  <a:srgbClr val="26FF15"/>
                </a:solidFill>
                <a:latin typeface="Bradley Hand ITC" panose="03070402050302030203" pitchFamily="66" charset="0"/>
              </a:rPr>
              <a:t>suit </a:t>
            </a:r>
            <a:r>
              <a:rPr lang="en-US" sz="4000" b="1" dirty="0">
                <a:solidFill>
                  <a:srgbClr val="26FF15"/>
                </a:solidFill>
                <a:latin typeface="Bradley Hand ITC" panose="03070402050302030203" pitchFamily="66" charset="0"/>
              </a:rPr>
              <a:t>is filed and defendant is present in the court and admits the plaintiff’s claim. </a:t>
            </a:r>
            <a:endParaRPr lang="en-US" b="1" dirty="0">
              <a:solidFill>
                <a:srgbClr val="26FF15"/>
              </a:solidFill>
              <a:latin typeface="Bradley Hand ITC" panose="03070402050302030203" pitchFamily="66" charset="0"/>
            </a:endParaRPr>
          </a:p>
        </p:txBody>
      </p:sp>
    </p:spTree>
    <p:extLst>
      <p:ext uri="{BB962C8B-B14F-4D97-AF65-F5344CB8AC3E}">
        <p14:creationId xmlns:p14="http://schemas.microsoft.com/office/powerpoint/2010/main" val="210210642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800" b="1" dirty="0" smtClean="0">
                <a:solidFill>
                  <a:srgbClr val="FFFF00"/>
                </a:solidFill>
              </a:rPr>
              <a:t>PROVISIONS OF SERVICE OF SUMMON IN THE CPC</a:t>
            </a:r>
            <a:endParaRPr lang="en-US" dirty="0"/>
          </a:p>
        </p:txBody>
      </p:sp>
      <p:sp>
        <p:nvSpPr>
          <p:cNvPr id="5" name="Rectangle 4"/>
          <p:cNvSpPr/>
          <p:nvPr/>
        </p:nvSpPr>
        <p:spPr>
          <a:xfrm>
            <a:off x="228600" y="2209800"/>
            <a:ext cx="8305800" cy="4401205"/>
          </a:xfrm>
          <a:prstGeom prst="rect">
            <a:avLst/>
          </a:prstGeom>
        </p:spPr>
        <p:txBody>
          <a:bodyPr wrap="square">
            <a:spAutoFit/>
          </a:bodyPr>
          <a:lstStyle/>
          <a:p>
            <a:pPr marL="285750" indent="-285750" algn="ctr">
              <a:buFont typeface="Wingdings" panose="05000000000000000000" pitchFamily="2" charset="2"/>
              <a:buChar char="Ø"/>
            </a:pPr>
            <a:r>
              <a:rPr lang="en-US" sz="4000" b="1" dirty="0">
                <a:solidFill>
                  <a:srgbClr val="26FF15"/>
                </a:solidFill>
                <a:latin typeface="Bradley Hand ITC" panose="03070402050302030203" pitchFamily="66" charset="0"/>
              </a:rPr>
              <a:t>Section 27 to 32  &amp; Order V, XVI of CPC deal with the issuance of the summons.</a:t>
            </a:r>
          </a:p>
          <a:p>
            <a:pPr marL="285750" indent="-285750" algn="ctr">
              <a:buFont typeface="Wingdings" panose="05000000000000000000" pitchFamily="2" charset="2"/>
              <a:buChar char="Ø"/>
            </a:pPr>
            <a:r>
              <a:rPr lang="en-US" sz="4000" b="1" dirty="0">
                <a:solidFill>
                  <a:srgbClr val="26FF15"/>
                </a:solidFill>
                <a:latin typeface="Bradley Hand ITC" panose="03070402050302030203" pitchFamily="66" charset="0"/>
              </a:rPr>
              <a:t>Order V CPC deals with the issuance of summons when suit is duly filed.</a:t>
            </a:r>
          </a:p>
          <a:p>
            <a:pPr marL="285750" indent="-285750" algn="ctr">
              <a:buFont typeface="Wingdings" panose="05000000000000000000" pitchFamily="2" charset="2"/>
              <a:buChar char="Ø"/>
            </a:pPr>
            <a:r>
              <a:rPr lang="en-US" sz="4000" b="1" dirty="0">
                <a:solidFill>
                  <a:srgbClr val="26FF15"/>
                </a:solidFill>
                <a:latin typeface="Bradley Hand ITC" panose="03070402050302030203" pitchFamily="66" charset="0"/>
              </a:rPr>
              <a:t>Order XVI deals with the issuance of summons to witnesses. </a:t>
            </a:r>
            <a:r>
              <a:rPr lang="en-US" sz="4000" dirty="0">
                <a:solidFill>
                  <a:srgbClr val="26FF15"/>
                </a:solidFill>
              </a:rPr>
              <a:t>  </a:t>
            </a:r>
          </a:p>
        </p:txBody>
      </p:sp>
    </p:spTree>
    <p:extLst>
      <p:ext uri="{BB962C8B-B14F-4D97-AF65-F5344CB8AC3E}">
        <p14:creationId xmlns:p14="http://schemas.microsoft.com/office/powerpoint/2010/main" val="129493042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5800" y="381000"/>
            <a:ext cx="7772400" cy="990600"/>
          </a:xfrm>
        </p:spPr>
        <p:txBody>
          <a:bodyPr>
            <a:normAutofit/>
          </a:bodyPr>
          <a:lstStyle/>
          <a:p>
            <a:pPr algn="ctr"/>
            <a:r>
              <a:rPr lang="en-US" dirty="0" smtClean="0">
                <a:solidFill>
                  <a:srgbClr val="FFCC00"/>
                </a:solidFill>
              </a:rPr>
              <a:t>KINDS OF SUMMONS</a:t>
            </a:r>
            <a:endParaRPr lang="en-US" dirty="0">
              <a:solidFill>
                <a:srgbClr val="FFCC00"/>
              </a:solidFill>
            </a:endParaRPr>
          </a:p>
        </p:txBody>
      </p:sp>
      <p:sp>
        <p:nvSpPr>
          <p:cNvPr id="2" name="Subtitle 1"/>
          <p:cNvSpPr>
            <a:spLocks noGrp="1"/>
          </p:cNvSpPr>
          <p:nvPr>
            <p:ph type="subTitle" idx="1"/>
          </p:nvPr>
        </p:nvSpPr>
        <p:spPr>
          <a:xfrm>
            <a:off x="457200" y="1905000"/>
            <a:ext cx="7772400" cy="3924300"/>
          </a:xfrm>
        </p:spPr>
        <p:txBody>
          <a:bodyPr>
            <a:noAutofit/>
          </a:bodyPr>
          <a:lstStyle/>
          <a:p>
            <a:pPr marL="285750" indent="-285750" algn="l">
              <a:buFont typeface="Wingdings" panose="05000000000000000000" pitchFamily="2" charset="2"/>
              <a:buChar char="Ø"/>
            </a:pPr>
            <a:r>
              <a:rPr lang="en-US" sz="3200" b="1" dirty="0">
                <a:solidFill>
                  <a:srgbClr val="26FF15"/>
                </a:solidFill>
                <a:latin typeface="Bradley Hand ITC" panose="03070402050302030203" pitchFamily="66" charset="0"/>
              </a:rPr>
              <a:t>There are two kinds of Summons:</a:t>
            </a:r>
          </a:p>
          <a:p>
            <a:pPr algn="l"/>
            <a:r>
              <a:rPr lang="en-US" sz="3200" dirty="0" smtClean="0"/>
              <a:t>	</a:t>
            </a:r>
            <a:r>
              <a:rPr lang="en-US" sz="3200" dirty="0" smtClean="0">
                <a:solidFill>
                  <a:srgbClr val="26FF15"/>
                </a:solidFill>
              </a:rPr>
              <a:t>1) </a:t>
            </a:r>
            <a:r>
              <a:rPr lang="en-US" sz="3200" dirty="0" smtClean="0">
                <a:solidFill>
                  <a:srgbClr val="00B0F0"/>
                </a:solidFill>
              </a:rPr>
              <a:t>For Settlement of Issues.</a:t>
            </a:r>
          </a:p>
          <a:p>
            <a:pPr marL="285750" indent="-285750" algn="l">
              <a:buFont typeface="Wingdings" panose="05000000000000000000" pitchFamily="2" charset="2"/>
              <a:buChar char="Ø"/>
            </a:pPr>
            <a:r>
              <a:rPr lang="en-US" sz="3200" b="1" dirty="0">
                <a:solidFill>
                  <a:srgbClr val="26FF15"/>
                </a:solidFill>
                <a:latin typeface="Bradley Hand ITC" panose="03070402050302030203" pitchFamily="66" charset="0"/>
              </a:rPr>
              <a:t>For normal trial of the case</a:t>
            </a:r>
          </a:p>
          <a:p>
            <a:pPr algn="l"/>
            <a:r>
              <a:rPr lang="en-US" sz="3200" dirty="0" smtClean="0"/>
              <a:t>	</a:t>
            </a:r>
            <a:r>
              <a:rPr lang="en-US" sz="3200" dirty="0">
                <a:solidFill>
                  <a:srgbClr val="26FF15"/>
                </a:solidFill>
              </a:rPr>
              <a:t>2) </a:t>
            </a:r>
            <a:r>
              <a:rPr lang="en-US" sz="3200" dirty="0">
                <a:solidFill>
                  <a:srgbClr val="00B0F0"/>
                </a:solidFill>
              </a:rPr>
              <a:t>For Final Disposal of the Case.</a:t>
            </a:r>
          </a:p>
          <a:p>
            <a:pPr marL="285750" indent="-285750" algn="l">
              <a:buFont typeface="Wingdings" panose="05000000000000000000" pitchFamily="2" charset="2"/>
              <a:buChar char="Ø"/>
            </a:pPr>
            <a:r>
              <a:rPr lang="en-US" sz="3200" b="1" dirty="0">
                <a:solidFill>
                  <a:srgbClr val="26FF15"/>
                </a:solidFill>
                <a:latin typeface="Bradley Hand ITC" panose="03070402050302030203" pitchFamily="66" charset="0"/>
              </a:rPr>
              <a:t>Summons for final disposal of the case issued when a case could be decided summarily. </a:t>
            </a:r>
          </a:p>
          <a:p>
            <a:pPr marL="285750" indent="-285750" algn="l">
              <a:buFont typeface="Wingdings" panose="05000000000000000000" pitchFamily="2" charset="2"/>
              <a:buChar char="Ø"/>
            </a:pPr>
            <a:endParaRPr lang="en-US" sz="3200" b="1" dirty="0">
              <a:solidFill>
                <a:srgbClr val="26FF15"/>
              </a:solidFill>
              <a:latin typeface="Bradley Hand ITC" panose="03070402050302030203" pitchFamily="66" charset="0"/>
            </a:endParaRPr>
          </a:p>
        </p:txBody>
      </p:sp>
    </p:spTree>
    <p:extLst>
      <p:ext uri="{BB962C8B-B14F-4D97-AF65-F5344CB8AC3E}">
        <p14:creationId xmlns:p14="http://schemas.microsoft.com/office/powerpoint/2010/main" val="15937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anim calcmode="lin" valueType="num">
                                      <p:cBhvr>
                                        <p:cTn id="8" dur="2000" fill="hold"/>
                                        <p:tgtEl>
                                          <p:spTgt spid="2">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2">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wipe(down)">
                                      <p:cBhvr>
                                        <p:cTn id="14" dur="580">
                                          <p:stCondLst>
                                            <p:cond delay="0"/>
                                          </p:stCondLst>
                                        </p:cTn>
                                        <p:tgtEl>
                                          <p:spTgt spid="2">
                                            <p:txEl>
                                              <p:pRg st="1" end="1"/>
                                            </p:txEl>
                                          </p:spTgt>
                                        </p:tgtEl>
                                      </p:cBhvr>
                                    </p:animEffect>
                                    <p:anim calcmode="lin" valueType="num">
                                      <p:cBhvr>
                                        <p:cTn id="15" dur="1822" tmFilter="0,0; 0.14,0.36; 0.43,0.73; 0.71,0.91; 1.0,1.0">
                                          <p:stCondLst>
                                            <p:cond delay="0"/>
                                          </p:stCondLst>
                                        </p:cTn>
                                        <p:tgtEl>
                                          <p:spTgt spid="2">
                                            <p:txEl>
                                              <p:pRg st="1" end="1"/>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2">
                                            <p:txEl>
                                              <p:pRg st="1" end="1"/>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2">
                                            <p:txEl>
                                              <p:pRg st="1" end="1"/>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2">
                                            <p:txEl>
                                              <p:pRg st="1" end="1"/>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2">
                                            <p:txEl>
                                              <p:pRg st="1" end="1"/>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2">
                                            <p:txEl>
                                              <p:pRg st="1" end="1"/>
                                            </p:txEl>
                                          </p:spTgt>
                                        </p:tgtEl>
                                      </p:cBhvr>
                                      <p:to x="100000" y="60000"/>
                                    </p:animScale>
                                    <p:animScale>
                                      <p:cBhvr>
                                        <p:cTn id="21" dur="166" decel="50000">
                                          <p:stCondLst>
                                            <p:cond delay="676"/>
                                          </p:stCondLst>
                                        </p:cTn>
                                        <p:tgtEl>
                                          <p:spTgt spid="2">
                                            <p:txEl>
                                              <p:pRg st="1" end="1"/>
                                            </p:txEl>
                                          </p:spTgt>
                                        </p:tgtEl>
                                      </p:cBhvr>
                                      <p:to x="100000" y="100000"/>
                                    </p:animScale>
                                    <p:animScale>
                                      <p:cBhvr>
                                        <p:cTn id="22" dur="26">
                                          <p:stCondLst>
                                            <p:cond delay="1312"/>
                                          </p:stCondLst>
                                        </p:cTn>
                                        <p:tgtEl>
                                          <p:spTgt spid="2">
                                            <p:txEl>
                                              <p:pRg st="1" end="1"/>
                                            </p:txEl>
                                          </p:spTgt>
                                        </p:tgtEl>
                                      </p:cBhvr>
                                      <p:to x="100000" y="80000"/>
                                    </p:animScale>
                                    <p:animScale>
                                      <p:cBhvr>
                                        <p:cTn id="23" dur="166" decel="50000">
                                          <p:stCondLst>
                                            <p:cond delay="1338"/>
                                          </p:stCondLst>
                                        </p:cTn>
                                        <p:tgtEl>
                                          <p:spTgt spid="2">
                                            <p:txEl>
                                              <p:pRg st="1" end="1"/>
                                            </p:txEl>
                                          </p:spTgt>
                                        </p:tgtEl>
                                      </p:cBhvr>
                                      <p:to x="100000" y="100000"/>
                                    </p:animScale>
                                    <p:animScale>
                                      <p:cBhvr>
                                        <p:cTn id="24" dur="26">
                                          <p:stCondLst>
                                            <p:cond delay="1642"/>
                                          </p:stCondLst>
                                        </p:cTn>
                                        <p:tgtEl>
                                          <p:spTgt spid="2">
                                            <p:txEl>
                                              <p:pRg st="1" end="1"/>
                                            </p:txEl>
                                          </p:spTgt>
                                        </p:tgtEl>
                                      </p:cBhvr>
                                      <p:to x="100000" y="90000"/>
                                    </p:animScale>
                                    <p:animScale>
                                      <p:cBhvr>
                                        <p:cTn id="25" dur="166" decel="50000">
                                          <p:stCondLst>
                                            <p:cond delay="1668"/>
                                          </p:stCondLst>
                                        </p:cTn>
                                        <p:tgtEl>
                                          <p:spTgt spid="2">
                                            <p:txEl>
                                              <p:pRg st="1" end="1"/>
                                            </p:txEl>
                                          </p:spTgt>
                                        </p:tgtEl>
                                      </p:cBhvr>
                                      <p:to x="100000" y="100000"/>
                                    </p:animScale>
                                    <p:animScale>
                                      <p:cBhvr>
                                        <p:cTn id="26" dur="26">
                                          <p:stCondLst>
                                            <p:cond delay="1808"/>
                                          </p:stCondLst>
                                        </p:cTn>
                                        <p:tgtEl>
                                          <p:spTgt spid="2">
                                            <p:txEl>
                                              <p:pRg st="1" end="1"/>
                                            </p:txEl>
                                          </p:spTgt>
                                        </p:tgtEl>
                                      </p:cBhvr>
                                      <p:to x="100000" y="95000"/>
                                    </p:animScale>
                                    <p:animScale>
                                      <p:cBhvr>
                                        <p:cTn id="27" dur="166" decel="50000">
                                          <p:stCondLst>
                                            <p:cond delay="1834"/>
                                          </p:stCondLst>
                                        </p:cTn>
                                        <p:tgtEl>
                                          <p:spTgt spid="2">
                                            <p:txEl>
                                              <p:pRg st="1" end="1"/>
                                            </p:txEl>
                                          </p:spTgt>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nodeType="click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Effect transition="in" filter="wipe(down)">
                                      <p:cBhvr>
                                        <p:cTn id="32" dur="580">
                                          <p:stCondLst>
                                            <p:cond delay="0"/>
                                          </p:stCondLst>
                                        </p:cTn>
                                        <p:tgtEl>
                                          <p:spTgt spid="2">
                                            <p:txEl>
                                              <p:pRg st="3" end="3"/>
                                            </p:txEl>
                                          </p:spTgt>
                                        </p:tgtEl>
                                      </p:cBhvr>
                                    </p:animEffect>
                                    <p:anim calcmode="lin" valueType="num">
                                      <p:cBhvr>
                                        <p:cTn id="33" dur="1822" tmFilter="0,0; 0.14,0.36; 0.43,0.73; 0.71,0.91; 1.0,1.0">
                                          <p:stCondLst>
                                            <p:cond delay="0"/>
                                          </p:stCondLst>
                                        </p:cTn>
                                        <p:tgtEl>
                                          <p:spTgt spid="2">
                                            <p:txEl>
                                              <p:pRg st="3" end="3"/>
                                            </p:txEl>
                                          </p:spTgt>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2">
                                            <p:txEl>
                                              <p:pRg st="3" end="3"/>
                                            </p:txEl>
                                          </p:spTgt>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2">
                                            <p:txEl>
                                              <p:pRg st="3" end="3"/>
                                            </p:txEl>
                                          </p:spTgt>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2">
                                            <p:txEl>
                                              <p:pRg st="3" end="3"/>
                                            </p:txEl>
                                          </p:spTgt>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2">
                                            <p:txEl>
                                              <p:pRg st="3" end="3"/>
                                            </p:txEl>
                                          </p:spTgt>
                                        </p:tgtEl>
                                        <p:attrNameLst>
                                          <p:attrName>ppt_y</p:attrName>
                                        </p:attrNameLst>
                                      </p:cBhvr>
                                      <p:tavLst>
                                        <p:tav tm="0" fmla="#ppt_y-sin(pi*$)/81">
                                          <p:val>
                                            <p:fltVal val="0"/>
                                          </p:val>
                                        </p:tav>
                                        <p:tav tm="100000">
                                          <p:val>
                                            <p:fltVal val="1"/>
                                          </p:val>
                                        </p:tav>
                                      </p:tavLst>
                                    </p:anim>
                                    <p:animScale>
                                      <p:cBhvr>
                                        <p:cTn id="38" dur="26">
                                          <p:stCondLst>
                                            <p:cond delay="650"/>
                                          </p:stCondLst>
                                        </p:cTn>
                                        <p:tgtEl>
                                          <p:spTgt spid="2">
                                            <p:txEl>
                                              <p:pRg st="3" end="3"/>
                                            </p:txEl>
                                          </p:spTgt>
                                        </p:tgtEl>
                                      </p:cBhvr>
                                      <p:to x="100000" y="60000"/>
                                    </p:animScale>
                                    <p:animScale>
                                      <p:cBhvr>
                                        <p:cTn id="39" dur="166" decel="50000">
                                          <p:stCondLst>
                                            <p:cond delay="676"/>
                                          </p:stCondLst>
                                        </p:cTn>
                                        <p:tgtEl>
                                          <p:spTgt spid="2">
                                            <p:txEl>
                                              <p:pRg st="3" end="3"/>
                                            </p:txEl>
                                          </p:spTgt>
                                        </p:tgtEl>
                                      </p:cBhvr>
                                      <p:to x="100000" y="100000"/>
                                    </p:animScale>
                                    <p:animScale>
                                      <p:cBhvr>
                                        <p:cTn id="40" dur="26">
                                          <p:stCondLst>
                                            <p:cond delay="1312"/>
                                          </p:stCondLst>
                                        </p:cTn>
                                        <p:tgtEl>
                                          <p:spTgt spid="2">
                                            <p:txEl>
                                              <p:pRg st="3" end="3"/>
                                            </p:txEl>
                                          </p:spTgt>
                                        </p:tgtEl>
                                      </p:cBhvr>
                                      <p:to x="100000" y="80000"/>
                                    </p:animScale>
                                    <p:animScale>
                                      <p:cBhvr>
                                        <p:cTn id="41" dur="166" decel="50000">
                                          <p:stCondLst>
                                            <p:cond delay="1338"/>
                                          </p:stCondLst>
                                        </p:cTn>
                                        <p:tgtEl>
                                          <p:spTgt spid="2">
                                            <p:txEl>
                                              <p:pRg st="3" end="3"/>
                                            </p:txEl>
                                          </p:spTgt>
                                        </p:tgtEl>
                                      </p:cBhvr>
                                      <p:to x="100000" y="100000"/>
                                    </p:animScale>
                                    <p:animScale>
                                      <p:cBhvr>
                                        <p:cTn id="42" dur="26">
                                          <p:stCondLst>
                                            <p:cond delay="1642"/>
                                          </p:stCondLst>
                                        </p:cTn>
                                        <p:tgtEl>
                                          <p:spTgt spid="2">
                                            <p:txEl>
                                              <p:pRg st="3" end="3"/>
                                            </p:txEl>
                                          </p:spTgt>
                                        </p:tgtEl>
                                      </p:cBhvr>
                                      <p:to x="100000" y="90000"/>
                                    </p:animScale>
                                    <p:animScale>
                                      <p:cBhvr>
                                        <p:cTn id="43" dur="166" decel="50000">
                                          <p:stCondLst>
                                            <p:cond delay="1668"/>
                                          </p:stCondLst>
                                        </p:cTn>
                                        <p:tgtEl>
                                          <p:spTgt spid="2">
                                            <p:txEl>
                                              <p:pRg st="3" end="3"/>
                                            </p:txEl>
                                          </p:spTgt>
                                        </p:tgtEl>
                                      </p:cBhvr>
                                      <p:to x="100000" y="100000"/>
                                    </p:animScale>
                                    <p:animScale>
                                      <p:cBhvr>
                                        <p:cTn id="44" dur="26">
                                          <p:stCondLst>
                                            <p:cond delay="1808"/>
                                          </p:stCondLst>
                                        </p:cTn>
                                        <p:tgtEl>
                                          <p:spTgt spid="2">
                                            <p:txEl>
                                              <p:pRg st="3" end="3"/>
                                            </p:txEl>
                                          </p:spTgt>
                                        </p:tgtEl>
                                      </p:cBhvr>
                                      <p:to x="100000" y="95000"/>
                                    </p:animScale>
                                    <p:animScale>
                                      <p:cBhvr>
                                        <p:cTn id="45" dur="166" decel="50000">
                                          <p:stCondLst>
                                            <p:cond delay="1834"/>
                                          </p:stCondLst>
                                        </p:cTn>
                                        <p:tgtEl>
                                          <p:spTgt spid="2">
                                            <p:txEl>
                                              <p:pRg st="3" end="3"/>
                                            </p:txEl>
                                          </p:spTgt>
                                        </p:tgtEl>
                                      </p:cBhvr>
                                      <p:to x="100000" y="100000"/>
                                    </p:animScale>
                                  </p:childTnLst>
                                </p:cTn>
                              </p:par>
                            </p:childTnLst>
                          </p:cTn>
                        </p:par>
                      </p:childTnLst>
                    </p:cTn>
                  </p:par>
                  <p:par>
                    <p:cTn id="46" fill="hold">
                      <p:stCondLst>
                        <p:cond delay="indefinite"/>
                      </p:stCondLst>
                      <p:childTnLst>
                        <p:par>
                          <p:cTn id="47" fill="hold">
                            <p:stCondLst>
                              <p:cond delay="0"/>
                            </p:stCondLst>
                            <p:childTnLst>
                              <p:par>
                                <p:cTn id="48" presetID="9" presetClass="emph" presetSubtype="0" nodeType="clickEffect">
                                  <p:stCondLst>
                                    <p:cond delay="0"/>
                                  </p:stCondLst>
                                  <p:childTnLst>
                                    <p:set>
                                      <p:cBhvr rctx="PPT">
                                        <p:cTn id="49" dur="indefinite"/>
                                        <p:tgtEl>
                                          <p:spTgt spid="2">
                                            <p:txEl>
                                              <p:pRg st="4" end="4"/>
                                            </p:txEl>
                                          </p:spTgt>
                                        </p:tgtEl>
                                        <p:attrNameLst>
                                          <p:attrName>style.opacity</p:attrName>
                                        </p:attrNameLst>
                                      </p:cBhvr>
                                      <p:to>
                                        <p:strVal val="0.5"/>
                                      </p:to>
                                    </p:set>
                                    <p:animEffect filter="image" prLst="opacity: 0.5">
                                      <p:cBhvr rctx="IE">
                                        <p:cTn id="50" dur="indefinite"/>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7380" y="1676400"/>
            <a:ext cx="8503920" cy="4419600"/>
          </a:xfrm>
          <a:noFill/>
        </p:spPr>
        <p:style>
          <a:lnRef idx="0">
            <a:schemeClr val="accent1"/>
          </a:lnRef>
          <a:fillRef idx="3">
            <a:schemeClr val="accent1"/>
          </a:fillRef>
          <a:effectRef idx="3">
            <a:schemeClr val="accent1"/>
          </a:effectRef>
          <a:fontRef idx="minor">
            <a:schemeClr val="lt1"/>
          </a:fontRef>
        </p:style>
        <p:txBody>
          <a:bodyPr>
            <a:noAutofit/>
          </a:bodyPr>
          <a:lstStyle/>
          <a:p>
            <a:pPr algn="ctr"/>
            <a:r>
              <a:rPr lang="en-US" sz="3600" dirty="0">
                <a:solidFill>
                  <a:srgbClr val="FFCC00"/>
                </a:solidFill>
                <a:effectLst>
                  <a:outerShdw blurRad="38100" dist="25500" dir="5400000" algn="tl" rotWithShape="0">
                    <a:srgbClr val="000000">
                      <a:satMod val="180000"/>
                      <a:alpha val="75000"/>
                    </a:srgbClr>
                  </a:outerShdw>
                </a:effectLst>
                <a:latin typeface="+mj-lt"/>
                <a:ea typeface="+mj-ea"/>
                <a:cs typeface="+mj-cs"/>
              </a:rPr>
              <a:t>Order V </a:t>
            </a:r>
            <a:r>
              <a:rPr lang="en-US" sz="3600" dirty="0" smtClean="0">
                <a:solidFill>
                  <a:srgbClr val="FFCC00"/>
                </a:solidFill>
                <a:effectLst>
                  <a:outerShdw blurRad="38100" dist="25500" dir="5400000" algn="tl" rotWithShape="0">
                    <a:srgbClr val="000000">
                      <a:satMod val="180000"/>
                      <a:alpha val="75000"/>
                    </a:srgbClr>
                  </a:outerShdw>
                </a:effectLst>
                <a:latin typeface="+mj-lt"/>
                <a:ea typeface="+mj-ea"/>
                <a:cs typeface="+mj-cs"/>
              </a:rPr>
              <a:t>CPC</a:t>
            </a:r>
            <a:r>
              <a:rPr lang="en-US" sz="3600" dirty="0">
                <a:solidFill>
                  <a:srgbClr val="FFCC00"/>
                </a:solidFill>
                <a:effectLst>
                  <a:outerShdw blurRad="38100" dist="25500" dir="5400000" algn="tl" rotWithShape="0">
                    <a:srgbClr val="000000">
                      <a:satMod val="180000"/>
                      <a:alpha val="75000"/>
                    </a:srgbClr>
                  </a:outerShdw>
                </a:effectLst>
                <a:latin typeface="+mj-lt"/>
                <a:ea typeface="+mj-ea"/>
                <a:cs typeface="+mj-cs"/>
              </a:rPr>
              <a:t>.</a:t>
            </a:r>
          </a:p>
          <a:p>
            <a:pPr>
              <a:buFont typeface="Wingdings" panose="05000000000000000000" pitchFamily="2" charset="2"/>
              <a:buChar char="Ø"/>
            </a:pPr>
            <a:r>
              <a:rPr lang="en-US" sz="2000" b="1" dirty="0" smtClean="0">
                <a:solidFill>
                  <a:srgbClr val="00B0F0"/>
                </a:solidFill>
              </a:rPr>
              <a:t>Postal service.</a:t>
            </a:r>
            <a:r>
              <a:rPr lang="en-US" sz="2000" b="1" dirty="0" smtClean="0"/>
              <a:t> (</a:t>
            </a:r>
            <a:r>
              <a:rPr lang="en-US" sz="2000" b="1" dirty="0">
                <a:solidFill>
                  <a:srgbClr val="26FF15"/>
                </a:solidFill>
                <a:latin typeface="Bradley Hand ITC" panose="03070402050302030203" pitchFamily="66" charset="0"/>
              </a:rPr>
              <a:t>Registered Post through postal service not covered through TCS, Leopard Carrier </a:t>
            </a:r>
            <a:r>
              <a:rPr lang="en-US" sz="2000" b="1" dirty="0" err="1">
                <a:solidFill>
                  <a:srgbClr val="26FF15"/>
                </a:solidFill>
                <a:latin typeface="Bradley Hand ITC" panose="03070402050302030203" pitchFamily="66" charset="0"/>
              </a:rPr>
              <a:t>etc</a:t>
            </a:r>
            <a:r>
              <a:rPr lang="en-US" sz="2000" b="1" dirty="0">
                <a:solidFill>
                  <a:srgbClr val="26FF15"/>
                </a:solidFill>
                <a:latin typeface="Bradley Hand ITC" panose="03070402050302030203" pitchFamily="66" charset="0"/>
              </a:rPr>
              <a:t>) </a:t>
            </a:r>
          </a:p>
          <a:p>
            <a:pPr>
              <a:buFont typeface="Wingdings" panose="05000000000000000000" pitchFamily="2" charset="2"/>
              <a:buChar char="Ø"/>
            </a:pPr>
            <a:r>
              <a:rPr lang="en-US" sz="2000" b="1" dirty="0">
                <a:solidFill>
                  <a:srgbClr val="00B0F0"/>
                </a:solidFill>
              </a:rPr>
              <a:t>Personal service.  </a:t>
            </a:r>
            <a:r>
              <a:rPr lang="en-US" sz="2000" b="1" dirty="0">
                <a:solidFill>
                  <a:srgbClr val="26FF15"/>
                </a:solidFill>
                <a:latin typeface="Bradley Hand ITC" panose="03070402050302030203" pitchFamily="66" charset="0"/>
              </a:rPr>
              <a:t>(through court agent when the person is residing in the court jurisdiction of that court</a:t>
            </a:r>
            <a:r>
              <a:rPr lang="en-US" sz="2000" b="1" dirty="0" smtClean="0"/>
              <a:t>)</a:t>
            </a:r>
          </a:p>
          <a:p>
            <a:pPr>
              <a:buFont typeface="Wingdings" panose="05000000000000000000" pitchFamily="2" charset="2"/>
              <a:buChar char="Ø"/>
            </a:pPr>
            <a:r>
              <a:rPr lang="en-US" sz="2000" b="1" dirty="0">
                <a:solidFill>
                  <a:srgbClr val="00B0F0"/>
                </a:solidFill>
              </a:rPr>
              <a:t>Substituted service/Alternate Mode</a:t>
            </a:r>
            <a:r>
              <a:rPr lang="en-US" sz="2000" b="1" dirty="0" smtClean="0"/>
              <a:t>. </a:t>
            </a:r>
            <a:r>
              <a:rPr lang="en-US" sz="2000" b="1" dirty="0">
                <a:solidFill>
                  <a:srgbClr val="26FF15"/>
                </a:solidFill>
                <a:latin typeface="Bradley Hand ITC" panose="03070402050302030203" pitchFamily="66" charset="0"/>
              </a:rPr>
              <a:t>If all other modes fails, </a:t>
            </a:r>
          </a:p>
          <a:p>
            <a:pPr>
              <a:buFont typeface="Wingdings" panose="05000000000000000000" pitchFamily="2" charset="2"/>
              <a:buChar char="Ø"/>
            </a:pPr>
            <a:r>
              <a:rPr lang="en-US" sz="2000" b="1" dirty="0">
                <a:solidFill>
                  <a:srgbClr val="26FF15"/>
                </a:solidFill>
                <a:latin typeface="Bradley Hand ITC" panose="03070402050302030203" pitchFamily="66" charset="0"/>
              </a:rPr>
              <a:t> 1) Affixation of a summon at a prominent place. </a:t>
            </a:r>
          </a:p>
          <a:p>
            <a:pPr>
              <a:buFont typeface="Wingdings" panose="05000000000000000000" pitchFamily="2" charset="2"/>
              <a:buChar char="Ø"/>
            </a:pPr>
            <a:r>
              <a:rPr lang="en-US" sz="2000" b="1" dirty="0" smtClean="0">
                <a:solidFill>
                  <a:srgbClr val="92D050"/>
                </a:solidFill>
              </a:rPr>
              <a:t>2) </a:t>
            </a:r>
            <a:r>
              <a:rPr lang="en-US" sz="2000" b="1" dirty="0">
                <a:solidFill>
                  <a:srgbClr val="26FF15"/>
                </a:solidFill>
                <a:latin typeface="Bradley Hand ITC" panose="03070402050302030203" pitchFamily="66" charset="0"/>
              </a:rPr>
              <a:t>Electronic Devices-Phone-Radio-TV-</a:t>
            </a:r>
            <a:r>
              <a:rPr lang="en-US" sz="2000" b="1" dirty="0" err="1">
                <a:solidFill>
                  <a:srgbClr val="26FF15"/>
                </a:solidFill>
                <a:latin typeface="Bradley Hand ITC" panose="03070402050302030203" pitchFamily="66" charset="0"/>
              </a:rPr>
              <a:t>Whatsapp</a:t>
            </a:r>
            <a:r>
              <a:rPr lang="en-US" sz="2000" b="1" dirty="0">
                <a:solidFill>
                  <a:srgbClr val="26FF15"/>
                </a:solidFill>
                <a:latin typeface="Bradley Hand ITC" panose="03070402050302030203" pitchFamily="66" charset="0"/>
              </a:rPr>
              <a:t> etc.</a:t>
            </a:r>
          </a:p>
          <a:p>
            <a:pPr>
              <a:buFont typeface="Wingdings" panose="05000000000000000000" pitchFamily="2" charset="2"/>
              <a:buChar char="Ø"/>
            </a:pPr>
            <a:r>
              <a:rPr lang="en-US" sz="2000" b="1" dirty="0" smtClean="0">
                <a:solidFill>
                  <a:srgbClr val="92D050"/>
                </a:solidFill>
              </a:rPr>
              <a:t>3) </a:t>
            </a:r>
            <a:r>
              <a:rPr lang="en-US" sz="2000" b="1" dirty="0">
                <a:solidFill>
                  <a:srgbClr val="26FF15"/>
                </a:solidFill>
                <a:latin typeface="Bradley Hand ITC" panose="03070402050302030203" pitchFamily="66" charset="0"/>
              </a:rPr>
              <a:t>Ums-Urgent Mail service- TCS.</a:t>
            </a:r>
          </a:p>
          <a:p>
            <a:pPr>
              <a:buFont typeface="Wingdings" panose="05000000000000000000" pitchFamily="2" charset="2"/>
              <a:buChar char="Ø"/>
            </a:pPr>
            <a:r>
              <a:rPr lang="en-US" sz="2000" b="1" dirty="0">
                <a:solidFill>
                  <a:srgbClr val="26FF15"/>
                </a:solidFill>
                <a:latin typeface="Bradley Hand ITC" panose="03070402050302030203" pitchFamily="66" charset="0"/>
              </a:rPr>
              <a:t>4) Beat </a:t>
            </a:r>
            <a:r>
              <a:rPr lang="en-US" sz="2000" b="1" dirty="0" smtClean="0">
                <a:solidFill>
                  <a:srgbClr val="26FF15"/>
                </a:solidFill>
                <a:latin typeface="Bradley Hand ITC" panose="03070402050302030203" pitchFamily="66" charset="0"/>
              </a:rPr>
              <a:t>of Drum. </a:t>
            </a:r>
            <a:r>
              <a:rPr lang="en-US" sz="2000" b="1" dirty="0" smtClean="0">
                <a:solidFill>
                  <a:srgbClr val="92D050"/>
                </a:solidFill>
              </a:rPr>
              <a:t> </a:t>
            </a:r>
          </a:p>
          <a:p>
            <a:pPr>
              <a:buFont typeface="Wingdings" panose="05000000000000000000" pitchFamily="2" charset="2"/>
              <a:buChar char="Ø"/>
            </a:pPr>
            <a:r>
              <a:rPr lang="en-US" sz="2000" b="1" dirty="0" smtClean="0">
                <a:solidFill>
                  <a:srgbClr val="92D050"/>
                </a:solidFill>
              </a:rPr>
              <a:t>5) </a:t>
            </a:r>
            <a:r>
              <a:rPr lang="en-US" sz="2000" b="1" dirty="0">
                <a:solidFill>
                  <a:srgbClr val="26FF15"/>
                </a:solidFill>
                <a:latin typeface="Bradley Hand ITC" panose="03070402050302030203" pitchFamily="66" charset="0"/>
              </a:rPr>
              <a:t>Publication in press or any other manner in CPC (26-A amendment) .</a:t>
            </a:r>
          </a:p>
        </p:txBody>
      </p:sp>
      <p:sp>
        <p:nvSpPr>
          <p:cNvPr id="4" name="Title 3"/>
          <p:cNvSpPr>
            <a:spLocks noGrp="1"/>
          </p:cNvSpPr>
          <p:nvPr>
            <p:ph type="title"/>
          </p:nvPr>
        </p:nvSpPr>
        <p:spPr>
          <a:xfrm>
            <a:off x="457200" y="274638"/>
            <a:ext cx="7467600" cy="1249362"/>
          </a:xfrm>
        </p:spPr>
        <p:txBody>
          <a:bodyPr>
            <a:normAutofit fontScale="90000"/>
          </a:bodyPr>
          <a:lstStyle/>
          <a:p>
            <a:pPr algn="ctr"/>
            <a:r>
              <a:rPr lang="en-US" b="1" dirty="0" smtClean="0">
                <a:solidFill>
                  <a:srgbClr val="FFCC00"/>
                </a:solidFill>
              </a:rPr>
              <a:t>MODES OF SERVICE OF SUMMONS</a:t>
            </a:r>
            <a:endParaRPr lang="en-US" b="1" dirty="0"/>
          </a:p>
        </p:txBody>
      </p:sp>
    </p:spTree>
    <p:extLst>
      <p:ext uri="{BB962C8B-B14F-4D97-AF65-F5344CB8AC3E}">
        <p14:creationId xmlns:p14="http://schemas.microsoft.com/office/powerpoint/2010/main" val="41583669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944562"/>
          </a:xfrm>
        </p:spPr>
        <p:txBody>
          <a:bodyPr>
            <a:normAutofit/>
          </a:bodyPr>
          <a:lstStyle/>
          <a:p>
            <a:pPr algn="ctr"/>
            <a:r>
              <a:rPr lang="en-US" dirty="0" smtClean="0">
                <a:solidFill>
                  <a:srgbClr val="FFCC00"/>
                </a:solidFill>
              </a:rPr>
              <a:t>Types of SUMMONS</a:t>
            </a:r>
            <a:endParaRPr lang="en-US" dirty="0">
              <a:solidFill>
                <a:srgbClr val="FFCC00"/>
              </a:solidFill>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29200" y="2514600"/>
            <a:ext cx="2971800" cy="3886200"/>
          </a:xfrm>
          <a:prstGeom prst="rect">
            <a:avLst/>
          </a:prstGeom>
          <a:ln/>
        </p:spPr>
        <p:style>
          <a:lnRef idx="0">
            <a:schemeClr val="accent2"/>
          </a:lnRef>
          <a:fillRef idx="3">
            <a:schemeClr val="accent2"/>
          </a:fillRef>
          <a:effectRef idx="3">
            <a:schemeClr val="accent2"/>
          </a:effectRef>
          <a:fontRef idx="minor">
            <a:schemeClr val="lt1"/>
          </a:fontRef>
        </p:style>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6026" y="2514601"/>
            <a:ext cx="3200400" cy="3809999"/>
          </a:xfrm>
          <a:prstGeom prst="rect">
            <a:avLst/>
          </a:prstGeom>
          <a:ln/>
        </p:spPr>
        <p:style>
          <a:lnRef idx="0">
            <a:schemeClr val="accent2"/>
          </a:lnRef>
          <a:fillRef idx="3">
            <a:schemeClr val="accent2"/>
          </a:fillRef>
          <a:effectRef idx="3">
            <a:schemeClr val="accent2"/>
          </a:effectRef>
          <a:fontRef idx="minor">
            <a:schemeClr val="lt1"/>
          </a:fontRef>
        </p:style>
      </p:pic>
      <p:sp>
        <p:nvSpPr>
          <p:cNvPr id="9" name="Rectangle 8"/>
          <p:cNvSpPr/>
          <p:nvPr/>
        </p:nvSpPr>
        <p:spPr>
          <a:xfrm>
            <a:off x="762000" y="1905000"/>
            <a:ext cx="3108543" cy="369332"/>
          </a:xfrm>
          <a:prstGeom prst="rect">
            <a:avLst/>
          </a:prstGeom>
        </p:spPr>
        <p:txBody>
          <a:bodyPr wrap="none">
            <a:spAutoFit/>
          </a:bodyPr>
          <a:lstStyle/>
          <a:p>
            <a:r>
              <a:rPr lang="en-US" dirty="0" smtClean="0">
                <a:solidFill>
                  <a:srgbClr val="00FFFF"/>
                </a:solidFill>
              </a:rPr>
              <a:t>Summon against Defendant</a:t>
            </a:r>
            <a:r>
              <a:rPr lang="en-US" dirty="0" smtClean="0"/>
              <a:t>.</a:t>
            </a:r>
            <a:endParaRPr lang="en-US" dirty="0"/>
          </a:p>
        </p:txBody>
      </p:sp>
      <p:sp>
        <p:nvSpPr>
          <p:cNvPr id="12" name="Rectangle 11"/>
          <p:cNvSpPr/>
          <p:nvPr/>
        </p:nvSpPr>
        <p:spPr>
          <a:xfrm>
            <a:off x="5466529" y="1905000"/>
            <a:ext cx="2813591" cy="369332"/>
          </a:xfrm>
          <a:prstGeom prst="rect">
            <a:avLst/>
          </a:prstGeom>
        </p:spPr>
        <p:txBody>
          <a:bodyPr wrap="none">
            <a:spAutoFit/>
          </a:bodyPr>
          <a:lstStyle/>
          <a:p>
            <a:r>
              <a:rPr lang="en-US" dirty="0" smtClean="0">
                <a:solidFill>
                  <a:srgbClr val="00FFFF"/>
                </a:solidFill>
              </a:rPr>
              <a:t>Summon against witness.</a:t>
            </a:r>
            <a:endParaRPr lang="en-US" dirty="0">
              <a:solidFill>
                <a:srgbClr val="00FFFF"/>
              </a:solidFill>
            </a:endParaRPr>
          </a:p>
        </p:txBody>
      </p:sp>
    </p:spTree>
    <p:extLst>
      <p:ext uri="{BB962C8B-B14F-4D97-AF65-F5344CB8AC3E}">
        <p14:creationId xmlns:p14="http://schemas.microsoft.com/office/powerpoint/2010/main" val="2093037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9">
                                            <p:txEl>
                                              <p:pRg st="0" end="0"/>
                                            </p:txEl>
                                          </p:spTgt>
                                        </p:tgtEl>
                                        <p:attrNameLst>
                                          <p:attrName>style.color</p:attrName>
                                        </p:attrNameLst>
                                      </p:cBhvr>
                                      <p:to>
                                        <p:clrVal>
                                          <a:schemeClr val="accent2"/>
                                        </p:clrVal>
                                      </p:to>
                                    </p:set>
                                    <p:set>
                                      <p:cBhvr>
                                        <p:cTn id="7" dur="500" fill="hold"/>
                                        <p:tgtEl>
                                          <p:spTgt spid="9">
                                            <p:txEl>
                                              <p:pRg st="0" end="0"/>
                                            </p:txEl>
                                          </p:spTgt>
                                        </p:tgtEl>
                                        <p:attrNameLst>
                                          <p:attrName>fillcolor</p:attrName>
                                        </p:attrNameLst>
                                      </p:cBhvr>
                                      <p:to>
                                        <p:clrVal>
                                          <a:schemeClr val="accent2"/>
                                        </p:clrVal>
                                      </p:to>
                                    </p:set>
                                    <p:set>
                                      <p:cBhvr>
                                        <p:cTn id="8" dur="500" fill="hold"/>
                                        <p:tgtEl>
                                          <p:spTgt spid="9">
                                            <p:txEl>
                                              <p:pRg st="0" end="0"/>
                                            </p:txEl>
                                          </p:spTgt>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nodeType="clickEffect">
                                  <p:stCondLst>
                                    <p:cond delay="0"/>
                                  </p:stCondLst>
                                  <p:iterate type="lt">
                                    <p:tmPct val="4000"/>
                                  </p:iterate>
                                  <p:childTnLst>
                                    <p:set>
                                      <p:cBhvr override="childStyle">
                                        <p:cTn id="12" dur="500" fill="hold"/>
                                        <p:tgtEl>
                                          <p:spTgt spid="12">
                                            <p:txEl>
                                              <p:pRg st="0" end="0"/>
                                            </p:txEl>
                                          </p:spTgt>
                                        </p:tgtEl>
                                        <p:attrNameLst>
                                          <p:attrName>style.color</p:attrName>
                                        </p:attrNameLst>
                                      </p:cBhvr>
                                      <p:to>
                                        <p:clrVal>
                                          <a:schemeClr val="accent2"/>
                                        </p:clrVal>
                                      </p:to>
                                    </p:set>
                                    <p:set>
                                      <p:cBhvr>
                                        <p:cTn id="13" dur="500" fill="hold"/>
                                        <p:tgtEl>
                                          <p:spTgt spid="12">
                                            <p:txEl>
                                              <p:pRg st="0" end="0"/>
                                            </p:txEl>
                                          </p:spTgt>
                                        </p:tgtEl>
                                        <p:attrNameLst>
                                          <p:attrName>fillcolor</p:attrName>
                                        </p:attrNameLst>
                                      </p:cBhvr>
                                      <p:to>
                                        <p:clrVal>
                                          <a:schemeClr val="accent2"/>
                                        </p:clrVal>
                                      </p:to>
                                    </p:set>
                                    <p:set>
                                      <p:cBhvr>
                                        <p:cTn id="14" dur="500" fill="hold"/>
                                        <p:tgtEl>
                                          <p:spTgt spid="12">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020762"/>
          </a:xfrm>
        </p:spPr>
        <p:txBody>
          <a:bodyPr>
            <a:normAutofit/>
          </a:bodyPr>
          <a:lstStyle/>
          <a:p>
            <a:pPr algn="ctr"/>
            <a:r>
              <a:rPr lang="en-US" b="1" dirty="0">
                <a:solidFill>
                  <a:srgbClr val="FFCC00"/>
                </a:solidFill>
              </a:rPr>
              <a:t>SUMMONS TO WITNESSES </a:t>
            </a:r>
            <a:endParaRPr lang="en-US" dirty="0"/>
          </a:p>
        </p:txBody>
      </p:sp>
      <p:sp>
        <p:nvSpPr>
          <p:cNvPr id="3" name="Content Placeholder 2"/>
          <p:cNvSpPr>
            <a:spLocks noGrp="1"/>
          </p:cNvSpPr>
          <p:nvPr>
            <p:ph idx="1"/>
          </p:nvPr>
        </p:nvSpPr>
        <p:spPr>
          <a:xfrm>
            <a:off x="301752" y="1447800"/>
            <a:ext cx="8503920" cy="4800600"/>
          </a:xfrm>
        </p:spPr>
        <p:txBody>
          <a:bodyPr>
            <a:normAutofit fontScale="32500" lnSpcReduction="20000"/>
          </a:bodyPr>
          <a:lstStyle/>
          <a:p>
            <a:r>
              <a:rPr lang="en-US" sz="9800" b="1" dirty="0">
                <a:solidFill>
                  <a:srgbClr val="00B0F0"/>
                </a:solidFill>
              </a:rPr>
              <a:t>Order XVI. </a:t>
            </a:r>
            <a:endParaRPr lang="en-US" sz="9800" b="1" dirty="0" smtClean="0"/>
          </a:p>
          <a:p>
            <a:pPr>
              <a:buFont typeface="Wingdings" panose="05000000000000000000" pitchFamily="2" charset="2"/>
              <a:buChar char="Ø"/>
            </a:pPr>
            <a:r>
              <a:rPr lang="en-US" sz="7400" b="1" dirty="0">
                <a:solidFill>
                  <a:srgbClr val="26FF15"/>
                </a:solidFill>
                <a:latin typeface="Bradley Hand ITC" panose="03070402050302030203" pitchFamily="66" charset="0"/>
              </a:rPr>
              <a:t>After settlement of issues, parties have to sub it their list of witnesses within 07 days in the court.</a:t>
            </a:r>
          </a:p>
          <a:p>
            <a:pPr>
              <a:buFont typeface="Wingdings" panose="05000000000000000000" pitchFamily="2" charset="2"/>
              <a:buChar char="Ø"/>
            </a:pPr>
            <a:r>
              <a:rPr lang="en-US" sz="7400" b="1" dirty="0">
                <a:solidFill>
                  <a:srgbClr val="26FF15"/>
                </a:solidFill>
                <a:latin typeface="Bradley Hand ITC" panose="03070402050302030203" pitchFamily="66" charset="0"/>
              </a:rPr>
              <a:t>According to the said list, witnesses would be called by the court to appear and to give evidence in the support of the claim of the parties.</a:t>
            </a:r>
          </a:p>
          <a:p>
            <a:pPr>
              <a:buFont typeface="Wingdings" panose="05000000000000000000" pitchFamily="2" charset="2"/>
              <a:buChar char="Ø"/>
            </a:pPr>
            <a:r>
              <a:rPr lang="en-US" sz="7400" b="1" dirty="0">
                <a:solidFill>
                  <a:srgbClr val="26FF15"/>
                </a:solidFill>
                <a:latin typeface="Bradley Hand ITC" panose="03070402050302030203" pitchFamily="66" charset="0"/>
              </a:rPr>
              <a:t>Expenses of Witness (official) the party wishes to give evidence in </a:t>
            </a:r>
            <a:r>
              <a:rPr lang="en-US" sz="7400" b="1" dirty="0" smtClean="0">
                <a:solidFill>
                  <a:srgbClr val="26FF15"/>
                </a:solidFill>
                <a:latin typeface="Bradley Hand ITC" panose="03070402050302030203" pitchFamily="66" charset="0"/>
              </a:rPr>
              <a:t>favor </a:t>
            </a:r>
            <a:r>
              <a:rPr lang="en-US" sz="7400" b="1" dirty="0">
                <a:solidFill>
                  <a:srgbClr val="26FF15"/>
                </a:solidFill>
                <a:latin typeface="Bradley Hand ITC" panose="03070402050302030203" pitchFamily="66" charset="0"/>
              </a:rPr>
              <a:t>of its claim has to deposit expenses for the same. </a:t>
            </a:r>
          </a:p>
          <a:p>
            <a:pPr>
              <a:buFont typeface="Wingdings" panose="05000000000000000000" pitchFamily="2" charset="2"/>
              <a:buChar char="Ø"/>
            </a:pPr>
            <a:r>
              <a:rPr lang="en-US" sz="7400" b="1" dirty="0">
                <a:solidFill>
                  <a:srgbClr val="26FF15"/>
                </a:solidFill>
                <a:latin typeface="Bradley Hand ITC" panose="03070402050302030203" pitchFamily="66" charset="0"/>
              </a:rPr>
              <a:t>After receiving the summon being a witness, if a person failed to appear before the court, the court may issue warrant against the said witness. </a:t>
            </a:r>
          </a:p>
          <a:p>
            <a:pPr marL="457200" indent="-457200">
              <a:buFont typeface="Wingdings" panose="05000000000000000000" pitchFamily="2" charset="2"/>
              <a:buChar char="Ø"/>
            </a:pPr>
            <a:endParaRPr lang="en-US" sz="4400" b="1" dirty="0">
              <a:solidFill>
                <a:srgbClr val="26FF15"/>
              </a:solidFill>
              <a:latin typeface="Bradley Hand ITC" panose="03070402050302030203" pitchFamily="66" charset="0"/>
            </a:endParaRPr>
          </a:p>
          <a:p>
            <a:pPr>
              <a:buFont typeface="Wingdings" panose="05000000000000000000" pitchFamily="2" charset="2"/>
              <a:buChar char="Ø"/>
            </a:pPr>
            <a:endParaRPr lang="en-US" sz="4400" b="1" dirty="0">
              <a:solidFill>
                <a:srgbClr val="26FF15"/>
              </a:solidFill>
              <a:latin typeface="Bradley Hand ITC" panose="03070402050302030203" pitchFamily="66" charset="0"/>
            </a:endParaRPr>
          </a:p>
        </p:txBody>
      </p:sp>
    </p:spTree>
    <p:extLst>
      <p:ext uri="{BB962C8B-B14F-4D97-AF65-F5344CB8AC3E}">
        <p14:creationId xmlns:p14="http://schemas.microsoft.com/office/powerpoint/2010/main" val="9392175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020762"/>
          </a:xfrm>
        </p:spPr>
        <p:txBody>
          <a:bodyPr>
            <a:normAutofit/>
          </a:bodyPr>
          <a:lstStyle/>
          <a:p>
            <a:pPr algn="ctr"/>
            <a:r>
              <a:rPr lang="en-US" b="1" dirty="0" smtClean="0">
                <a:solidFill>
                  <a:srgbClr val="FFCC00"/>
                </a:solidFill>
              </a:rPr>
              <a:t>CONSEQUENCES UNDER LAW</a:t>
            </a:r>
            <a:endParaRPr lang="en-US" dirty="0"/>
          </a:p>
        </p:txBody>
      </p:sp>
      <p:sp>
        <p:nvSpPr>
          <p:cNvPr id="3" name="Content Placeholder 2"/>
          <p:cNvSpPr>
            <a:spLocks noGrp="1"/>
          </p:cNvSpPr>
          <p:nvPr>
            <p:ph idx="1"/>
          </p:nvPr>
        </p:nvSpPr>
        <p:spPr>
          <a:xfrm>
            <a:off x="301752" y="1981200"/>
            <a:ext cx="8503920" cy="3962400"/>
          </a:xfrm>
        </p:spPr>
        <p:txBody>
          <a:bodyPr>
            <a:normAutofit fontScale="92500" lnSpcReduction="10000"/>
          </a:bodyPr>
          <a:lstStyle/>
          <a:p>
            <a:pPr>
              <a:buFont typeface="Wingdings" panose="05000000000000000000" pitchFamily="2" charset="2"/>
              <a:buChar char="Ø"/>
            </a:pPr>
            <a:r>
              <a:rPr lang="en-US" dirty="0" smtClean="0">
                <a:solidFill>
                  <a:srgbClr val="FFC000"/>
                </a:solidFill>
              </a:rPr>
              <a:t>Ex-Parte Proceedings</a:t>
            </a:r>
            <a:r>
              <a:rPr lang="en-US" dirty="0" smtClean="0">
                <a:solidFill>
                  <a:srgbClr val="26FF15"/>
                </a:solidFill>
                <a:latin typeface="Bradley Hand ITC" panose="03070402050302030203" pitchFamily="66" charset="0"/>
              </a:rPr>
              <a:t>. </a:t>
            </a:r>
            <a:r>
              <a:rPr lang="en-US" b="1" dirty="0" smtClean="0">
                <a:solidFill>
                  <a:srgbClr val="26FF15"/>
                </a:solidFill>
                <a:latin typeface="Bradley Hand ITC" panose="03070402050302030203" pitchFamily="66" charset="0"/>
              </a:rPr>
              <a:t>( against the defendant, in case of positively service).</a:t>
            </a:r>
          </a:p>
          <a:p>
            <a:pPr>
              <a:buFont typeface="Wingdings" panose="05000000000000000000" pitchFamily="2" charset="2"/>
              <a:buChar char="Ø"/>
            </a:pPr>
            <a:r>
              <a:rPr lang="en-US" dirty="0">
                <a:solidFill>
                  <a:srgbClr val="FFC000"/>
                </a:solidFill>
              </a:rPr>
              <a:t>Warrant of arrest</a:t>
            </a:r>
            <a:r>
              <a:rPr lang="en-US" dirty="0" smtClean="0">
                <a:solidFill>
                  <a:srgbClr val="26FF15"/>
                </a:solidFill>
              </a:rPr>
              <a:t> </a:t>
            </a:r>
            <a:r>
              <a:rPr lang="en-US" b="1" dirty="0">
                <a:solidFill>
                  <a:srgbClr val="26FF15"/>
                </a:solidFill>
                <a:latin typeface="Bradley Hand ITC" panose="03070402050302030203" pitchFamily="66" charset="0"/>
              </a:rPr>
              <a:t>(against a witness, after positive service)</a:t>
            </a:r>
          </a:p>
          <a:p>
            <a:pPr>
              <a:buFont typeface="Wingdings" panose="05000000000000000000" pitchFamily="2" charset="2"/>
              <a:buChar char="Ø"/>
            </a:pPr>
            <a:r>
              <a:rPr lang="en-US" dirty="0">
                <a:solidFill>
                  <a:srgbClr val="FFC000"/>
                </a:solidFill>
              </a:rPr>
              <a:t>Attach and sale his property </a:t>
            </a:r>
            <a:r>
              <a:rPr lang="en-US" b="1" dirty="0">
                <a:solidFill>
                  <a:srgbClr val="26FF15"/>
                </a:solidFill>
                <a:latin typeface="Bradley Hand ITC" panose="03070402050302030203" pitchFamily="66" charset="0"/>
              </a:rPr>
              <a:t>(against witness)</a:t>
            </a:r>
          </a:p>
          <a:p>
            <a:pPr>
              <a:buFont typeface="Wingdings" panose="05000000000000000000" pitchFamily="2" charset="2"/>
              <a:buChar char="Ø"/>
            </a:pPr>
            <a:r>
              <a:rPr lang="en-US" dirty="0">
                <a:solidFill>
                  <a:srgbClr val="FFC000"/>
                </a:solidFill>
              </a:rPr>
              <a:t>Impose fine upon him</a:t>
            </a:r>
            <a:r>
              <a:rPr lang="en-US" dirty="0" smtClean="0">
                <a:solidFill>
                  <a:srgbClr val="26FF15"/>
                </a:solidFill>
              </a:rPr>
              <a:t> </a:t>
            </a:r>
            <a:r>
              <a:rPr lang="en-US" b="1" dirty="0" smtClean="0">
                <a:solidFill>
                  <a:srgbClr val="26FF15"/>
                </a:solidFill>
              </a:rPr>
              <a:t>(</a:t>
            </a:r>
            <a:r>
              <a:rPr lang="en-US" b="1" dirty="0" smtClean="0">
                <a:solidFill>
                  <a:srgbClr val="26FF15"/>
                </a:solidFill>
                <a:latin typeface="Bradley Hand ITC" panose="03070402050302030203" pitchFamily="66" charset="0"/>
              </a:rPr>
              <a:t>not </a:t>
            </a:r>
            <a:r>
              <a:rPr lang="en-US" b="1" dirty="0">
                <a:solidFill>
                  <a:srgbClr val="26FF15"/>
                </a:solidFill>
                <a:latin typeface="Bradley Hand ITC" panose="03070402050302030203" pitchFamily="66" charset="0"/>
              </a:rPr>
              <a:t>exceeding </a:t>
            </a:r>
            <a:r>
              <a:rPr lang="en-US" b="1" dirty="0" err="1">
                <a:solidFill>
                  <a:srgbClr val="26FF15"/>
                </a:solidFill>
                <a:latin typeface="Bradley Hand ITC" panose="03070402050302030203" pitchFamily="66" charset="0"/>
              </a:rPr>
              <a:t>Rs</a:t>
            </a:r>
            <a:r>
              <a:rPr lang="en-US" b="1" dirty="0">
                <a:solidFill>
                  <a:srgbClr val="26FF15"/>
                </a:solidFill>
                <a:latin typeface="Bradley Hand ITC" panose="03070402050302030203" pitchFamily="66" charset="0"/>
              </a:rPr>
              <a:t>. 2000/-)</a:t>
            </a:r>
          </a:p>
          <a:p>
            <a:pPr>
              <a:buFont typeface="Wingdings" panose="05000000000000000000" pitchFamily="2" charset="2"/>
              <a:buChar char="Ø"/>
            </a:pPr>
            <a:r>
              <a:rPr lang="en-US" dirty="0">
                <a:solidFill>
                  <a:srgbClr val="FFC000"/>
                </a:solidFill>
              </a:rPr>
              <a:t>Direction to furnish security </a:t>
            </a:r>
            <a:r>
              <a:rPr lang="en-US" sz="3500" b="1" dirty="0">
                <a:solidFill>
                  <a:srgbClr val="26FF15"/>
                </a:solidFill>
                <a:latin typeface="Bradley Hand ITC" panose="03070402050302030203" pitchFamily="66" charset="0"/>
              </a:rPr>
              <a:t>for his appearance and in default can commit to civil prison. </a:t>
            </a:r>
          </a:p>
          <a:p>
            <a:endParaRPr lang="en-US" dirty="0" smtClean="0"/>
          </a:p>
          <a:p>
            <a:endParaRPr lang="en-US" dirty="0" smtClean="0"/>
          </a:p>
        </p:txBody>
      </p:sp>
    </p:spTree>
    <p:extLst>
      <p:ext uri="{BB962C8B-B14F-4D97-AF65-F5344CB8AC3E}">
        <p14:creationId xmlns:p14="http://schemas.microsoft.com/office/powerpoint/2010/main" val="10640570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solidFill>
                  <a:srgbClr val="FFCC00"/>
                </a:solidFill>
              </a:rPr>
              <a:t>CONCLUSION</a:t>
            </a:r>
            <a:endParaRPr lang="en-US" dirty="0"/>
          </a:p>
        </p:txBody>
      </p:sp>
      <p:sp>
        <p:nvSpPr>
          <p:cNvPr id="3" name="Content Placeholder 2"/>
          <p:cNvSpPr>
            <a:spLocks noGrp="1"/>
          </p:cNvSpPr>
          <p:nvPr>
            <p:ph idx="1"/>
          </p:nvPr>
        </p:nvSpPr>
        <p:spPr>
          <a:xfrm>
            <a:off x="301752" y="1981200"/>
            <a:ext cx="8503920" cy="3962400"/>
          </a:xfrm>
        </p:spPr>
        <p:txBody>
          <a:bodyPr>
            <a:noAutofit/>
          </a:bodyPr>
          <a:lstStyle/>
          <a:p>
            <a:pPr algn="just">
              <a:buFont typeface="Wingdings" panose="05000000000000000000" pitchFamily="2" charset="2"/>
              <a:buChar char="Ø"/>
            </a:pPr>
            <a:r>
              <a:rPr lang="en-US" sz="2800" b="1" dirty="0" smtClean="0">
                <a:solidFill>
                  <a:srgbClr val="26FF15"/>
                </a:solidFill>
                <a:latin typeface="Bradley Hand ITC" panose="03070402050302030203" pitchFamily="66" charset="0"/>
              </a:rPr>
              <a:t>Summon plays a pivotal role in the administration of justice. </a:t>
            </a:r>
            <a:r>
              <a:rPr lang="en-US" sz="2800" b="1" dirty="0" smtClean="0">
                <a:solidFill>
                  <a:srgbClr val="26FF15"/>
                </a:solidFill>
                <a:latin typeface="Bradley Hand ITC" panose="03070402050302030203" pitchFamily="66" charset="0"/>
              </a:rPr>
              <a:t>The </a:t>
            </a:r>
            <a:r>
              <a:rPr lang="en-US" sz="2800" b="1" dirty="0">
                <a:solidFill>
                  <a:srgbClr val="26FF15"/>
                </a:solidFill>
                <a:latin typeface="Bradley Hand ITC" panose="03070402050302030203" pitchFamily="66" charset="0"/>
              </a:rPr>
              <a:t>defendant should have information of the claim against him. </a:t>
            </a:r>
            <a:r>
              <a:rPr lang="en-US" sz="2800" b="1" dirty="0" smtClean="0">
                <a:solidFill>
                  <a:srgbClr val="26FF15"/>
                </a:solidFill>
                <a:latin typeface="Bradley Hand ITC" panose="03070402050302030203" pitchFamily="66" charset="0"/>
              </a:rPr>
              <a:t>Defendant should have an opportunity to defend himself of the claim made against him. The plaintiff should timely submit the summons as directed by the court, so that the speedy and undelay justice may be dispensed with. </a:t>
            </a:r>
          </a:p>
          <a:p>
            <a:pPr algn="just"/>
            <a:endParaRPr lang="en-US" sz="2800" b="1" dirty="0" smtClean="0">
              <a:solidFill>
                <a:srgbClr val="26FF15"/>
              </a:solidFill>
              <a:latin typeface="Bradley Hand ITC" panose="03070402050302030203" pitchFamily="66" charset="0"/>
            </a:endParaRPr>
          </a:p>
          <a:p>
            <a:endParaRPr lang="en-US" sz="1400" b="1" dirty="0" smtClean="0"/>
          </a:p>
          <a:p>
            <a:endParaRPr lang="en-US" sz="1400" b="1" dirty="0" smtClean="0"/>
          </a:p>
        </p:txBody>
      </p:sp>
    </p:spTree>
    <p:extLst>
      <p:ext uri="{BB962C8B-B14F-4D97-AF65-F5344CB8AC3E}">
        <p14:creationId xmlns:p14="http://schemas.microsoft.com/office/powerpoint/2010/main" val="37114426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0"/>
            <a:ext cx="7924800" cy="1143000"/>
          </a:xfrm>
          <a:effectLst>
            <a:outerShdw blurRad="152400" dist="317500" dir="5400000" sx="90000" sy="-19000" rotWithShape="0">
              <a:prstClr val="black">
                <a:alpha val="15000"/>
              </a:prstClr>
            </a:outerShdw>
          </a:effectLst>
        </p:spPr>
        <p:txBody>
          <a:bodyPr>
            <a:normAutofit fontScale="90000"/>
          </a:bodyPr>
          <a:lstStyle/>
          <a:p>
            <a:pPr algn="r"/>
            <a:r>
              <a:rPr lang="en-US" dirty="0" smtClean="0"/>
              <a:t>                                                               </a:t>
            </a:r>
            <a:r>
              <a:rPr lang="en-US" b="1" dirty="0" smtClean="0">
                <a:solidFill>
                  <a:srgbClr val="26FF15"/>
                </a:solidFill>
                <a:effectLst>
                  <a:outerShdw blurRad="38100" dist="38100" dir="2700000" algn="tl">
                    <a:srgbClr val="000000">
                      <a:alpha val="43137"/>
                    </a:srgbClr>
                  </a:outerShdw>
                </a:effectLst>
                <a:latin typeface="Bodoni MT Black" panose="02070A03080606020203" pitchFamily="18" charset="0"/>
              </a:rPr>
              <a:t>THANKS </a:t>
            </a:r>
            <a:endParaRPr lang="en-US" b="1" dirty="0">
              <a:solidFill>
                <a:srgbClr val="26FF15"/>
              </a:solidFill>
              <a:effectLst>
                <a:outerShdw blurRad="38100" dist="38100" dir="2700000" algn="tl">
                  <a:srgbClr val="000000">
                    <a:alpha val="43137"/>
                  </a:srgbClr>
                </a:outerShdw>
              </a:effectLst>
              <a:latin typeface="Bodoni MT Black" panose="02070A03080606020203" pitchFamily="18" charset="0"/>
            </a:endParaRPr>
          </a:p>
        </p:txBody>
      </p:sp>
    </p:spTree>
    <p:extLst>
      <p:ext uri="{BB962C8B-B14F-4D97-AF65-F5344CB8AC3E}">
        <p14:creationId xmlns:p14="http://schemas.microsoft.com/office/powerpoint/2010/main" val="35402229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622</TotalTime>
  <Words>666</Words>
  <Application>Microsoft Office PowerPoint</Application>
  <PresentationFormat>On-screen Show (4:3)</PresentationFormat>
  <Paragraphs>63</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Technic</vt:lpstr>
      <vt:lpstr>Summons in Civil Cases</vt:lpstr>
      <vt:lpstr>INTRODUCTION</vt:lpstr>
      <vt:lpstr>DEFINITION OF SUMMON</vt:lpstr>
      <vt:lpstr>PURPOSE &amp; OBJECTIVE OF SUMMONS</vt:lpstr>
      <vt:lpstr>ESSENTIALS OF SUMMONS </vt:lpstr>
      <vt:lpstr>WHY SUMMONS ARE ISSUED?</vt:lpstr>
      <vt:lpstr>WHEN SUMMONS MAY NOT ISSUED? </vt:lpstr>
      <vt:lpstr>PROVISIONS OF SERVICE OF SUMMON IN THE CPC</vt:lpstr>
      <vt:lpstr>KINDS OF SUMMONS</vt:lpstr>
      <vt:lpstr>MODES OF SERVICE OF SUMMONS</vt:lpstr>
      <vt:lpstr>Types of SUMMONS</vt:lpstr>
      <vt:lpstr>SUMMONS TO WITNESSES </vt:lpstr>
      <vt:lpstr>CONSEQUENCES UNDER LAW</vt:lpstr>
      <vt:lpstr>CONCLUSION</vt:lpstr>
      <vt:lpstr>                                                               THANKS </vt:lpstr>
    </vt:vector>
  </TitlesOfParts>
  <Company>diakov.net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Summons</dc:title>
  <dc:creator>Muharar CJ-XIII</dc:creator>
  <cp:lastModifiedBy>Muharar CJ-XIII</cp:lastModifiedBy>
  <cp:revision>72</cp:revision>
  <dcterms:created xsi:type="dcterms:W3CDTF">2021-10-06T03:58:41Z</dcterms:created>
  <dcterms:modified xsi:type="dcterms:W3CDTF">2021-10-09T03:41:52Z</dcterms:modified>
</cp:coreProperties>
</file>