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7010400" cy="92964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28487" autoAdjust="0"/>
    <p:restoredTop sz="86380" autoAdjust="0"/>
  </p:normalViewPr>
  <p:slideViewPr>
    <p:cSldViewPr>
      <p:cViewPr>
        <p:scale>
          <a:sx n="66" d="100"/>
          <a:sy n="66" d="100"/>
        </p:scale>
        <p:origin x="-486" y="-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97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r">
              <a:defRPr sz="1400"/>
            </a:lvl1pPr>
          </a:lstStyle>
          <a:p>
            <a:fld id="{D1709EDE-8D71-4865-8064-A816E0791123}" type="datetimeFigureOut">
              <a:rPr lang="en-US" smtClean="0"/>
              <a:pPr/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3629" tIns="51814" rIns="103629" bIns="518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103629" tIns="51814" rIns="103629" bIns="518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r">
              <a:defRPr sz="1400"/>
            </a:lvl1pPr>
          </a:lstStyle>
          <a:p>
            <a:fld id="{87890D01-9468-41DD-8EC3-AB5F558520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5878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90D01-9468-41DD-8EC3-AB5F558520E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0974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41947-28C3-40AC-8AA4-6A9C8F885608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6957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F78AF-7F2C-48EE-98A7-05787C2AE4D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05611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F78AF-7F2C-48EE-98A7-05787C2AE4D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9471272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F78AF-7F2C-48EE-98A7-05787C2AE4D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64477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F78AF-7F2C-48EE-98A7-05787C2AE4D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84443649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F78AF-7F2C-48EE-98A7-05787C2AE4D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359717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0779-8A52-4131-9C1E-3EC38EF80881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0258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C9340-8685-4F71-9878-186E2F54448F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82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0EF34-1F0D-4052-B170-EAD8B0D6BCB8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362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5363-BDD9-4747-B434-45B23FC180DB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848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D23D1-6F67-4FF6-8C84-E348667A9A17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237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FCE8-379D-474B-B8AB-03FF92F8CCB0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063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1C44A-8E47-47CC-87C5-62B3C9F23D5A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460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5275-05C3-49A1-BC85-5E3F4E45EAF7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082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CE8D-8BE4-46C1-A8F9-25DACB3E7482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247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BBFA-3E03-44CD-BA45-56D854969FC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119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F78AF-7F2C-48EE-98A7-05787C2AE4D6}" type="datetime1">
              <a:rPr lang="en-US" smtClean="0"/>
              <a:pPr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F2939D-C1EC-4019-86E9-E7302B86CA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468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34400" y="4953000"/>
            <a:ext cx="3657600" cy="167640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2000" b="1" dirty="0">
                <a:latin typeface="Arial Narrow" panose="020B0606020202030204" pitchFamily="34" charset="0"/>
              </a:rPr>
              <a:t>	</a:t>
            </a:r>
            <a:r>
              <a:rPr lang="en-US" sz="2000" b="1" dirty="0" smtClean="0">
                <a:latin typeface="Arial Narrow" panose="020B0606020202030204" pitchFamily="34" charset="0"/>
              </a:rPr>
              <a:t>								</a:t>
            </a:r>
          </a:p>
          <a:p>
            <a:r>
              <a:rPr lang="en-US" sz="6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By				</a:t>
            </a:r>
          </a:p>
          <a:p>
            <a:r>
              <a:rPr lang="en-US" sz="6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	Zia </a:t>
            </a:r>
            <a:r>
              <a:rPr lang="en-US" sz="6400" b="1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ur</a:t>
            </a:r>
            <a:r>
              <a:rPr lang="en-US" sz="6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US" sz="6400" b="1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Rehman</a:t>
            </a:r>
            <a:endParaRPr lang="en-US" sz="6400" b="1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r>
              <a:rPr lang="en-US" sz="6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	District &amp; Sessions Judge</a:t>
            </a:r>
          </a:p>
          <a:p>
            <a:r>
              <a:rPr lang="en-US" sz="6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	Mansehra</a:t>
            </a:r>
            <a:r>
              <a:rPr lang="en-US" sz="55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	</a:t>
            </a:r>
            <a:r>
              <a:rPr lang="en-US" sz="55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								</a:t>
            </a:r>
            <a:r>
              <a:rPr lang="en-US" sz="19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		 </a:t>
            </a:r>
          </a:p>
          <a:p>
            <a:pPr algn="ctr"/>
            <a:endParaRPr lang="en-US" sz="2000" b="1" dirty="0" smtClean="0">
              <a:latin typeface="Arial Narrow" panose="020B0606020202030204" pitchFamily="34" charset="0"/>
            </a:endParaRPr>
          </a:p>
          <a:p>
            <a:pPr algn="ctr"/>
            <a:endParaRPr lang="en-US" sz="2000" b="1" dirty="0" smtClean="0">
              <a:latin typeface="Arial Narrow" panose="020B0606020202030204" pitchFamily="34" charset="0"/>
            </a:endParaRPr>
          </a:p>
          <a:p>
            <a:pPr algn="ctr"/>
            <a:endParaRPr lang="en-US" sz="2000" b="1" dirty="0">
              <a:latin typeface="Arial Narrow" panose="020B0606020202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762000"/>
            <a:ext cx="9753600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r>
              <a:rPr lang="en-US" sz="40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</a:rPr>
              <a:t>ORIENTATION ON SERVICE LAWS </a:t>
            </a:r>
            <a:endParaRPr lang="en-US" sz="4000" i="1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</a:endParaRPr>
          </a:p>
          <a:p>
            <a:pPr lvl="0" algn="ctr" defTabSz="457200">
              <a:spcBef>
                <a:spcPts val="1000"/>
              </a:spcBef>
              <a:buClr>
                <a:srgbClr val="A53010"/>
              </a:buClr>
            </a:pPr>
            <a:endParaRPr lang="en-US" sz="2000" b="1" u="sng" dirty="0" smtClean="0">
              <a:solidFill>
                <a:srgbClr val="C00000"/>
              </a:solidFill>
              <a:latin typeface="Segoe Script" panose="030B0504020000000003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1905000"/>
            <a:ext cx="7315200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r>
              <a:rPr lang="en-US" sz="44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</a:rPr>
              <a:t>Focusing on;</a:t>
            </a:r>
          </a:p>
          <a:p>
            <a:pPr lvl="0" defTabSz="457200">
              <a:spcBef>
                <a:spcPts val="1000"/>
              </a:spcBef>
              <a:buClr>
                <a:srgbClr val="A53010"/>
              </a:buClr>
            </a:pPr>
            <a:endParaRPr lang="en-US" i="1" dirty="0" smtClean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</a:endParaRPr>
          </a:p>
          <a:p>
            <a:pPr marL="742950" lvl="0" indent="-742950" defTabSz="457200">
              <a:spcBef>
                <a:spcPts val="1000"/>
              </a:spcBef>
              <a:buClr>
                <a:srgbClr val="A53010"/>
              </a:buClr>
              <a:buAutoNum type="arabicPeriod"/>
            </a:pPr>
            <a:r>
              <a:rPr lang="en-US" sz="3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</a:rPr>
              <a:t>Legal Framework </a:t>
            </a:r>
          </a:p>
          <a:p>
            <a:pPr marL="742950" lvl="0" indent="-742950" defTabSz="457200">
              <a:spcBef>
                <a:spcPts val="1000"/>
              </a:spcBef>
              <a:buClr>
                <a:srgbClr val="A53010"/>
              </a:buClr>
              <a:buAutoNum type="arabicPeriod"/>
            </a:pPr>
            <a:r>
              <a:rPr lang="en-US" sz="3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</a:rPr>
              <a:t>Modes </a:t>
            </a:r>
            <a:r>
              <a:rPr lang="en-US" sz="3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</a:rPr>
              <a:t>of Appointments, Procedure and common mistakes</a:t>
            </a:r>
            <a:endParaRPr lang="en-US" sz="2000" b="1" u="sng" dirty="0" smtClean="0">
              <a:solidFill>
                <a:srgbClr val="C00000"/>
              </a:solidFill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46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29" y="397922"/>
            <a:ext cx="8911687" cy="75498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2339" y="775413"/>
            <a:ext cx="10032893" cy="525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C00000"/>
                </a:solidFill>
                <a:latin typeface="Segoe Script" panose="030B0504020000000003" pitchFamily="66" charset="0"/>
              </a:rPr>
              <a:t> </a:t>
            </a: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Miscellaneous: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en-US" sz="28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Probation;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Termination;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Confirmation;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Lien;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NOC for other employment;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Appointment by way of transfer;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Age relaxation for appointments under Rule 10 (4);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Abolition of Posts;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Surplus Pool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718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29" y="397922"/>
            <a:ext cx="8911687" cy="75498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prstClr val="black"/>
                </a:solidFill>
              </a:rPr>
              <a:t/>
            </a:r>
            <a:br>
              <a:rPr lang="en-US" sz="1600" dirty="0" smtClean="0">
                <a:solidFill>
                  <a:prstClr val="black"/>
                </a:solidFill>
              </a:rPr>
            </a:b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234" y="1397864"/>
            <a:ext cx="10786200" cy="45122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b="1" dirty="0">
              <a:solidFill>
                <a:srgbClr val="C00000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endParaRPr lang="en-US" sz="2800" b="1" dirty="0" smtClean="0">
              <a:solidFill>
                <a:srgbClr val="C00000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Service Laws</a:t>
            </a:r>
            <a:endParaRPr lang="en-US" sz="2800" b="1" u="sng" dirty="0">
              <a:solidFill>
                <a:srgbClr val="C00000"/>
              </a:solidFill>
              <a:latin typeface="Segoe Script" panose="030B0504020000000003" pitchFamily="66" charset="0"/>
            </a:endParaRPr>
          </a:p>
          <a:p>
            <a:pPr marL="0" indent="0" algn="ctr">
              <a:buNone/>
            </a:pPr>
            <a:r>
              <a:rPr lang="en-US" sz="2800" b="1" u="sng" dirty="0">
                <a:solidFill>
                  <a:srgbClr val="C00000"/>
                </a:solidFill>
                <a:latin typeface="Segoe Script" panose="030B0504020000000003" pitchFamily="66" charset="0"/>
              </a:rPr>
              <a:t>Appointment </a:t>
            </a: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by way of Promotion </a:t>
            </a:r>
            <a:endParaRPr lang="en-US" sz="2000" b="1" u="sng" dirty="0">
              <a:solidFill>
                <a:srgbClr val="C00000"/>
              </a:solidFill>
              <a:latin typeface="Segoe Script" panose="030B0504020000000003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918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50929" y="592851"/>
            <a:ext cx="11484244" cy="75498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 smtClean="0">
                <a:solidFill>
                  <a:srgbClr val="C00000"/>
                </a:solidFill>
              </a:rPr>
              <a:t>						</a:t>
            </a:r>
            <a:r>
              <a:rPr lang="en-US" sz="22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Appointment </a:t>
            </a:r>
            <a:r>
              <a:rPr lang="en-US" sz="2200" b="1" u="sng" dirty="0">
                <a:solidFill>
                  <a:srgbClr val="C00000"/>
                </a:solidFill>
                <a:latin typeface="Segoe Script" panose="030B0504020000000003" pitchFamily="66" charset="0"/>
              </a:rPr>
              <a:t>by Way of Promotion </a:t>
            </a:r>
            <a:r>
              <a:rPr lang="en-US" sz="2200" b="1" dirty="0">
                <a:solidFill>
                  <a:srgbClr val="C00000"/>
                </a:solidFill>
              </a:rPr>
              <a:t/>
            </a:r>
            <a:br>
              <a:rPr lang="en-US" sz="2200" b="1" dirty="0">
                <a:solidFill>
                  <a:srgbClr val="C00000"/>
                </a:solidFill>
              </a:rPr>
            </a:br>
            <a:r>
              <a:rPr lang="en-US" sz="2200" b="1" dirty="0">
                <a:solidFill>
                  <a:srgbClr val="C00000"/>
                </a:solidFill>
              </a:rPr>
              <a:t/>
            </a:r>
            <a:br>
              <a:rPr lang="en-US" sz="2200" b="1" dirty="0">
                <a:solidFill>
                  <a:srgbClr val="C00000"/>
                </a:solidFill>
              </a:rPr>
            </a:br>
            <a:r>
              <a:rPr lang="en-US" sz="2200" b="1" dirty="0">
                <a:solidFill>
                  <a:srgbClr val="C00000"/>
                </a:solidFill>
              </a:rPr>
              <a:t/>
            </a:r>
            <a:br>
              <a:rPr lang="en-US" sz="2200" b="1" dirty="0">
                <a:solidFill>
                  <a:srgbClr val="C00000"/>
                </a:solidFill>
              </a:rPr>
            </a:br>
            <a:r>
              <a:rPr lang="en-US" sz="2200" b="1" dirty="0">
                <a:solidFill>
                  <a:srgbClr val="C00000"/>
                </a:solidFill>
              </a:rPr>
              <a:t/>
            </a:r>
            <a:br>
              <a:rPr lang="en-US" sz="2200" b="1" dirty="0">
                <a:solidFill>
                  <a:srgbClr val="C00000"/>
                </a:solidFill>
              </a:rPr>
            </a:br>
            <a:r>
              <a:rPr lang="en-US" sz="2200" b="1" dirty="0" smtClean="0">
                <a:solidFill>
                  <a:srgbClr val="C00000"/>
                </a:solidFill>
              </a:rPr>
              <a:t>			</a:t>
            </a:r>
            <a:br>
              <a:rPr lang="en-US" sz="2200" b="1" dirty="0" smtClean="0">
                <a:solidFill>
                  <a:srgbClr val="C00000"/>
                </a:solidFill>
              </a:rPr>
            </a:br>
            <a:r>
              <a:rPr lang="en-US" sz="2200" b="1" dirty="0" smtClean="0">
                <a:solidFill>
                  <a:srgbClr val="C00000"/>
                </a:solidFill>
              </a:rPr>
              <a:t>							</a:t>
            </a:r>
            <a:br>
              <a:rPr lang="en-US" sz="2200" b="1" dirty="0" smtClean="0">
                <a:solidFill>
                  <a:srgbClr val="C00000"/>
                </a:solidFill>
              </a:rPr>
            </a:br>
            <a:r>
              <a:rPr lang="en-US" sz="2200" b="1" dirty="0" smtClean="0">
                <a:solidFill>
                  <a:srgbClr val="C00000"/>
                </a:solidFill>
              </a:rPr>
              <a:t/>
            </a:r>
            <a:br>
              <a:rPr lang="en-US" sz="2200" b="1" dirty="0" smtClean="0">
                <a:solidFill>
                  <a:srgbClr val="C00000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/>
            </a:r>
            <a:br>
              <a:rPr lang="en-US" sz="2200" dirty="0" smtClean="0">
                <a:solidFill>
                  <a:schemeClr val="tx1"/>
                </a:solidFill>
              </a:rPr>
            </a:b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1342" y="1347836"/>
            <a:ext cx="10032893" cy="525342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Pre DPC Working: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Determination of vacant positions with specifications of nature of the post;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Seniority (circulation, objections and decisions;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Current Charge and Acting Charge;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Working Paper (Seniority list &amp; PER)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Scheduling of DPC: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Request for nominee;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Seniority cum fitness criteria;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Waiver by Official concerned;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Common seniority cases;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Impact of disciplinary action on promotion (Para viii);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Recording of minutes and preservation of record.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73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40961" y="349731"/>
            <a:ext cx="10507850" cy="754985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smtClean="0">
                <a:solidFill>
                  <a:srgbClr val="C00000"/>
                </a:solidFill>
              </a:rPr>
              <a:t>						</a:t>
            </a:r>
            <a:r>
              <a:rPr lang="en-US" sz="22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Appointments by way of promotion continued….. 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39525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887" y="1267926"/>
            <a:ext cx="10032893" cy="525342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Appointment Orders: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</a:rPr>
              <a:t>P</a:t>
            </a:r>
            <a:r>
              <a:rPr lang="en-US" sz="1800" dirty="0" smtClean="0">
                <a:solidFill>
                  <a:schemeClr val="tx1"/>
                </a:solidFill>
              </a:rPr>
              <a:t>robation;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TORs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M</a:t>
            </a:r>
            <a:r>
              <a:rPr lang="en-US" b="1" dirty="0" smtClean="0">
                <a:solidFill>
                  <a:schemeClr val="tx1"/>
                </a:solidFill>
              </a:rPr>
              <a:t>iscellaneous: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Reversion;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Confirmation;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 smtClean="0">
                <a:solidFill>
                  <a:schemeClr val="tx1"/>
                </a:solidFill>
              </a:rPr>
              <a:t>Confirmation / Abolition of Post.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604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55" y="1528996"/>
            <a:ext cx="9069049" cy="3507699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 defTabSz="914400">
              <a:spcBef>
                <a:spcPct val="20000"/>
              </a:spcBef>
            </a:pPr>
            <a: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Questions &amp; Answers</a:t>
            </a:r>
            <a:b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3200" b="1" dirty="0">
                <a:solidFill>
                  <a:prstClr val="black"/>
                </a:solidFill>
                <a:cs typeface="Arial" panose="020B0604020202020204" pitchFamily="34" charset="0"/>
              </a:rPr>
              <a:t>&amp;</a:t>
            </a:r>
            <a: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/>
            </a:r>
            <a:b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n-US" sz="3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Thanks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n-US" dirty="0" smtClean="0"/>
              <a:t>14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8340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29" y="397922"/>
            <a:ext cx="8911687" cy="75498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512" y="1203349"/>
            <a:ext cx="10786200" cy="4951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	</a:t>
            </a:r>
            <a:r>
              <a:rPr lang="en-US" sz="32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OBJECTIVES:</a:t>
            </a:r>
            <a:endParaRPr lang="en-US" sz="2800" b="1" u="sng" dirty="0" smtClean="0">
              <a:solidFill>
                <a:srgbClr val="C00000"/>
              </a:solidFill>
              <a:latin typeface="Segoe Script" panose="030B0504020000000003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Proper understanding and application of the prescribed procedures;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Sensitization about significance of Human Resources Management;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Outcomes: </a:t>
            </a: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Participants are expected to follow and ensure: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The procedure in letter and spirit;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Open, fair, transparent and flawless appointments;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Timely working of HR forecasting </a:t>
            </a:r>
          </a:p>
        </p:txBody>
      </p:sp>
    </p:spTree>
    <p:extLst>
      <p:ext uri="{BB962C8B-B14F-4D97-AF65-F5344CB8AC3E}">
        <p14:creationId xmlns="" xmlns:p14="http://schemas.microsoft.com/office/powerpoint/2010/main" val="313483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29" y="397922"/>
            <a:ext cx="8911687" cy="75498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495" y="685800"/>
            <a:ext cx="10355905" cy="50192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	</a:t>
            </a:r>
            <a:r>
              <a:rPr lang="en-US" sz="30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LEGAL FRAMEWORK</a:t>
            </a:r>
            <a:r>
              <a:rPr lang="en-US" sz="3000" b="1" u="sng" dirty="0" smtClean="0">
                <a:solidFill>
                  <a:srgbClr val="C00000"/>
                </a:solidFill>
              </a:rPr>
              <a:t>:</a:t>
            </a:r>
          </a:p>
          <a:p>
            <a:pPr marL="0" indent="0">
              <a:buNone/>
            </a:pPr>
            <a:endParaRPr lang="en-US" sz="3000" b="1" u="sng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Constitution of Islamic Republic of Pakistan, 1973;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Civil Servants Act, 1973;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KPK </a:t>
            </a:r>
            <a:r>
              <a:rPr lang="en-US" sz="2400" dirty="0">
                <a:solidFill>
                  <a:schemeClr val="tx1"/>
                </a:solidFill>
              </a:rPr>
              <a:t>civil servants (appointment promotion and transfer) rules </a:t>
            </a:r>
            <a:r>
              <a:rPr lang="en-US" sz="2400" dirty="0" smtClean="0">
                <a:solidFill>
                  <a:schemeClr val="tx1"/>
                </a:solidFill>
              </a:rPr>
              <a:t>1989;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Peshawar High Court (Subordinate Courts Staff) Recruitment Rules, </a:t>
            </a:r>
            <a:r>
              <a:rPr lang="en-US" sz="2400" dirty="0" smtClean="0">
                <a:solidFill>
                  <a:schemeClr val="tx1"/>
                </a:solidFill>
              </a:rPr>
              <a:t>2003;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Directives issued by Peshawar High Court from time to time;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KPK </a:t>
            </a:r>
            <a:r>
              <a:rPr lang="en-US" sz="2400" dirty="0">
                <a:solidFill>
                  <a:schemeClr val="tx1"/>
                </a:solidFill>
              </a:rPr>
              <a:t>(Relaxation of Upper Age Limit) Rules, </a:t>
            </a:r>
            <a:r>
              <a:rPr lang="en-US" sz="2400" dirty="0" smtClean="0">
                <a:solidFill>
                  <a:schemeClr val="tx1"/>
                </a:solidFill>
              </a:rPr>
              <a:t>2008;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West Pakistan Civil Services (Applications for Posts) Rules 1957;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KPK Civil Servants Promotion Policy 2009;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Subordinate Court Staff Recruitment Policy 2003.   </a:t>
            </a:r>
          </a:p>
        </p:txBody>
      </p:sp>
    </p:spTree>
    <p:extLst>
      <p:ext uri="{BB962C8B-B14F-4D97-AF65-F5344CB8AC3E}">
        <p14:creationId xmlns="" xmlns:p14="http://schemas.microsoft.com/office/powerpoint/2010/main" val="3997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29" y="397922"/>
            <a:ext cx="8911687" cy="75498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957" y="1152907"/>
            <a:ext cx="9916275" cy="4758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Modes of Appointments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Initial Recruitment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Promotions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Transfers </a:t>
            </a:r>
          </a:p>
        </p:txBody>
      </p:sp>
    </p:spTree>
    <p:extLst>
      <p:ext uri="{BB962C8B-B14F-4D97-AF65-F5344CB8AC3E}">
        <p14:creationId xmlns="" xmlns:p14="http://schemas.microsoft.com/office/powerpoint/2010/main" val="34731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0664" y="134452"/>
            <a:ext cx="5047283" cy="389860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Initial Recruitment </a:t>
            </a:r>
            <a:r>
              <a:rPr lang="en-US" sz="2200" b="1" dirty="0">
                <a:solidFill>
                  <a:srgbClr val="C00000"/>
                </a:solidFill>
                <a:latin typeface="Segoe Script" panose="030B0504020000000003" pitchFamily="66" charset="0"/>
              </a:rPr>
              <a:t>Continued….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957" y="1152907"/>
            <a:ext cx="9916275" cy="4758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Initial Recruitment</a:t>
            </a:r>
            <a:r>
              <a:rPr lang="en-US" sz="3200" b="1" dirty="0" smtClean="0">
                <a:solidFill>
                  <a:srgbClr val="C00000"/>
                </a:solidFill>
              </a:rPr>
              <a:t>: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en-US" sz="28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Pre Advertisement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Post </a:t>
            </a:r>
            <a:r>
              <a:rPr lang="en-US" sz="2400" dirty="0">
                <a:solidFill>
                  <a:schemeClr val="tx1"/>
                </a:solidFill>
              </a:rPr>
              <a:t>Advertisement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Test / Interview (Recruitment Day)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Appointment Order </a:t>
            </a:r>
          </a:p>
        </p:txBody>
      </p:sp>
    </p:spTree>
    <p:extLst>
      <p:ext uri="{BB962C8B-B14F-4D97-AF65-F5344CB8AC3E}">
        <p14:creationId xmlns="" xmlns:p14="http://schemas.microsoft.com/office/powerpoint/2010/main" val="329488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2550" y="-58159"/>
            <a:ext cx="8255428" cy="663797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r>
              <a:rPr lang="en-US" sz="2400" b="1" dirty="0">
                <a:solidFill>
                  <a:srgbClr val="C00000"/>
                </a:solidFill>
                <a:latin typeface="Segoe Script" panose="030B0504020000000003" pitchFamily="66" charset="0"/>
              </a:rPr>
              <a:t> </a:t>
            </a:r>
            <a:r>
              <a:rPr lang="en-US" sz="22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Initial Recruitment </a:t>
            </a:r>
            <a:r>
              <a:rPr lang="en-US" sz="2200" b="1" dirty="0">
                <a:solidFill>
                  <a:srgbClr val="C00000"/>
                </a:solidFill>
                <a:latin typeface="Segoe Script" panose="030B0504020000000003" pitchFamily="66" charset="0"/>
              </a:rPr>
              <a:t>Continued….</a:t>
            </a:r>
            <a:r>
              <a:rPr lang="en-US" sz="2200" b="1" dirty="0" smtClean="0">
                <a:solidFill>
                  <a:srgbClr val="C00000"/>
                </a:solidFill>
              </a:rPr>
              <a:t/>
            </a:r>
            <a:br>
              <a:rPr lang="en-US" sz="2200" b="1" dirty="0" smtClean="0">
                <a:solidFill>
                  <a:srgbClr val="C00000"/>
                </a:solidFill>
              </a:rPr>
            </a:br>
            <a:r>
              <a:rPr lang="en-US" sz="2200" b="1" dirty="0" smtClean="0">
                <a:solidFill>
                  <a:srgbClr val="C00000"/>
                </a:solidFill>
              </a:rPr>
              <a:t/>
            </a:r>
            <a:br>
              <a:rPr lang="en-US" sz="2200" b="1" dirty="0" smtClean="0">
                <a:solidFill>
                  <a:srgbClr val="C00000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/>
            </a:r>
            <a:br>
              <a:rPr lang="en-US" sz="2200" dirty="0" smtClean="0">
                <a:solidFill>
                  <a:schemeClr val="tx1"/>
                </a:solidFill>
              </a:rPr>
            </a:b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28" y="1152907"/>
            <a:ext cx="10169091" cy="4457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Pre Advertisement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endParaRPr lang="en-US" sz="20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Determination of vacant positions;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Prioritization of cases within the ambit of APT rules 10 (4);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Quota Workout (Anomalies &amp; Mistakes)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Maintenance of waiting list of retired/Invalidated/deceased employee;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Advertisements;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</a:rPr>
              <a:t>Essentials (No of positions, quota specifications, deadlines, timeframe, employment exchange etc.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</a:rPr>
              <a:t>Why not to hire services of Testing Agencies     </a:t>
            </a:r>
            <a:r>
              <a:rPr lang="en-US" sz="2200" dirty="0" smtClean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="" xmlns:p14="http://schemas.microsoft.com/office/powerpoint/2010/main" val="94251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579" y="131820"/>
            <a:ext cx="10880421" cy="5009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													Initial Recruitment Continued….</a:t>
            </a: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957" y="1152907"/>
            <a:ext cx="10032893" cy="5532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Post Advertisement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tx1"/>
                </a:solidFill>
              </a:rPr>
              <a:t>Scrutiny Process focusing on</a:t>
            </a:r>
            <a:r>
              <a:rPr lang="en-US" sz="2200" dirty="0" smtClean="0">
                <a:solidFill>
                  <a:schemeClr val="tx1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Domicile;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Age determination parameters;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Experience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NOC / Through proper channel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Qualification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</a:rPr>
              <a:t>Special Skills</a:t>
            </a:r>
          </a:p>
          <a:p>
            <a:pPr marL="279400" lvl="1" indent="1778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Finalization of working paper (Marks Allocation)</a:t>
            </a:r>
          </a:p>
          <a:p>
            <a:pPr marL="279400" lvl="1" indent="1778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</a:rPr>
              <a:t> Scheduling DSC and request for nominee </a:t>
            </a:r>
          </a:p>
        </p:txBody>
      </p:sp>
    </p:spTree>
    <p:extLst>
      <p:ext uri="{BB962C8B-B14F-4D97-AF65-F5344CB8AC3E}">
        <p14:creationId xmlns="" xmlns:p14="http://schemas.microsoft.com/office/powerpoint/2010/main" val="328583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719" y="232475"/>
            <a:ext cx="9619281" cy="34359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2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Initial Recruitment </a:t>
            </a:r>
            <a:r>
              <a:rPr lang="en-US" sz="2200" b="1" dirty="0">
                <a:solidFill>
                  <a:srgbClr val="C00000"/>
                </a:solidFill>
                <a:latin typeface="Segoe Script" panose="030B0504020000000003" pitchFamily="66" charset="0"/>
              </a:rPr>
              <a:t>Continued….</a:t>
            </a:r>
            <a:r>
              <a:rPr lang="en-US" sz="2400" b="1" dirty="0">
                <a:solidFill>
                  <a:srgbClr val="C00000"/>
                </a:solidFill>
              </a:rPr>
              <a:t/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1343" y="988038"/>
            <a:ext cx="10032893" cy="5002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 </a:t>
            </a:r>
            <a:r>
              <a:rPr lang="en-US" sz="28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DSC Proceedings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Arrangements </a:t>
            </a:r>
            <a:r>
              <a:rPr lang="en-US" sz="2000" dirty="0">
                <a:solidFill>
                  <a:schemeClr val="tx1"/>
                </a:solidFill>
              </a:rPr>
              <a:t>(Logistics &amp; HR</a:t>
            </a:r>
            <a:r>
              <a:rPr lang="en-US" sz="2000" dirty="0" smtClean="0">
                <a:solidFill>
                  <a:schemeClr val="tx1"/>
                </a:solidFill>
              </a:rPr>
              <a:t>);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Skill Assessment (Impact);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Screening Test (Need &amp; Impact);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Subject Tests (Significance);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Interview, purpose &amp; weightage;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Age relaxation recommendation (Automatic &amp; General);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Bowl Policy (Scope &amp; Procedure);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Waiting List &amp; its order of merit;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Recording of minutes &amp; preservation of record.</a:t>
            </a:r>
          </a:p>
        </p:txBody>
      </p:sp>
    </p:spTree>
    <p:extLst>
      <p:ext uri="{BB962C8B-B14F-4D97-AF65-F5344CB8AC3E}">
        <p14:creationId xmlns="" xmlns:p14="http://schemas.microsoft.com/office/powerpoint/2010/main" val="42692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029" y="397922"/>
            <a:ext cx="8911687" cy="754985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										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							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939D-C1EC-4019-86E9-E7302B86CAB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88957" y="6155023"/>
            <a:ext cx="9518754" cy="7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>							</a:t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b="1" dirty="0" smtClean="0">
                <a:solidFill>
                  <a:srgbClr val="C00000"/>
                </a:solidFill>
              </a:rPr>
              <a:t/>
            </a:r>
            <a:br>
              <a:rPr lang="en-US" sz="1600" b="1" dirty="0" smtClean="0">
                <a:solidFill>
                  <a:srgbClr val="C00000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957" y="896112"/>
            <a:ext cx="10032893" cy="4974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 </a:t>
            </a:r>
            <a:r>
              <a:rPr lang="en-US" sz="3200" b="1" u="sng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Appointment Orders</a:t>
            </a:r>
            <a:r>
              <a:rPr lang="en-US" sz="3200" b="1" dirty="0" smtClean="0">
                <a:solidFill>
                  <a:srgbClr val="C00000"/>
                </a:solidFill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</a:rPr>
              <a:t/>
            </a:r>
            <a:br>
              <a:rPr lang="en-US" sz="2400" b="1" dirty="0" smtClean="0">
                <a:solidFill>
                  <a:srgbClr val="C00000"/>
                </a:solidFill>
              </a:rPr>
            </a:br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Order of merit;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Terms and Conditions;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Verification of antecedents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485682" y="153721"/>
            <a:ext cx="4919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Segoe Script" panose="030B0504020000000003" pitchFamily="66" charset="0"/>
              </a:rPr>
              <a:t>Initial Recruitment </a:t>
            </a:r>
            <a:r>
              <a:rPr lang="en-US" sz="2000" b="1" dirty="0">
                <a:solidFill>
                  <a:srgbClr val="C00000"/>
                </a:solidFill>
                <a:latin typeface="Segoe Script" panose="030B0504020000000003" pitchFamily="66" charset="0"/>
              </a:rPr>
              <a:t>Continued….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4014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167</Words>
  <Application>Microsoft Office PowerPoint</Application>
  <PresentationFormat>Custom</PresentationFormat>
  <Paragraphs>146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Wisp</vt:lpstr>
      <vt:lpstr>Slide 1</vt:lpstr>
      <vt:lpstr>                     </vt:lpstr>
      <vt:lpstr>                     </vt:lpstr>
      <vt:lpstr>                     </vt:lpstr>
      <vt:lpstr>Initial Recruitment Continued….</vt:lpstr>
      <vt:lpstr>                   Initial Recruitment Continued….   </vt:lpstr>
      <vt:lpstr>             Initial Recruitment Continued….          </vt:lpstr>
      <vt:lpstr>          Initial Recruitment Continued….            </vt:lpstr>
      <vt:lpstr>                     </vt:lpstr>
      <vt:lpstr>                     </vt:lpstr>
      <vt:lpstr>                     </vt:lpstr>
      <vt:lpstr>      Appointment by Way of Promotion                   </vt:lpstr>
      <vt:lpstr>      Appointments by way of promotion continued….. </vt:lpstr>
      <vt:lpstr>  Questions &amp; Answers &amp; 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Virus Khan</dc:creator>
  <cp:lastModifiedBy>Sheraz Anjum</cp:lastModifiedBy>
  <cp:revision>10</cp:revision>
  <dcterms:modified xsi:type="dcterms:W3CDTF">2022-04-08T17:00:28Z</dcterms:modified>
</cp:coreProperties>
</file>